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8" r:id="rId2"/>
    <p:sldId id="290" r:id="rId3"/>
    <p:sldId id="259" r:id="rId4"/>
    <p:sldId id="256" r:id="rId5"/>
    <p:sldId id="257" r:id="rId6"/>
    <p:sldId id="260" r:id="rId7"/>
    <p:sldId id="262" r:id="rId8"/>
    <p:sldId id="282" r:id="rId9"/>
    <p:sldId id="280" r:id="rId10"/>
    <p:sldId id="28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4" r:id="rId21"/>
    <p:sldId id="285" r:id="rId22"/>
    <p:sldId id="286" r:id="rId23"/>
    <p:sldId id="287" r:id="rId24"/>
    <p:sldId id="265" r:id="rId25"/>
    <p:sldId id="266" r:id="rId26"/>
    <p:sldId id="289" r:id="rId27"/>
    <p:sldId id="288" r:id="rId28"/>
    <p:sldId id="291" r:id="rId29"/>
    <p:sldId id="293" r:id="rId30"/>
    <p:sldId id="305" r:id="rId31"/>
    <p:sldId id="304" r:id="rId32"/>
    <p:sldId id="306" r:id="rId33"/>
    <p:sldId id="307" r:id="rId34"/>
    <p:sldId id="309" r:id="rId35"/>
    <p:sldId id="299" r:id="rId36"/>
    <p:sldId id="300" r:id="rId37"/>
    <p:sldId id="311" r:id="rId38"/>
    <p:sldId id="312" r:id="rId39"/>
    <p:sldId id="314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36" r:id="rId50"/>
    <p:sldId id="337" r:id="rId51"/>
    <p:sldId id="355" r:id="rId52"/>
    <p:sldId id="338" r:id="rId53"/>
    <p:sldId id="419" r:id="rId54"/>
    <p:sldId id="420" r:id="rId55"/>
    <p:sldId id="421" r:id="rId56"/>
    <p:sldId id="339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422" r:id="rId69"/>
    <p:sldId id="354" r:id="rId70"/>
    <p:sldId id="364" r:id="rId71"/>
    <p:sldId id="365" r:id="rId72"/>
    <p:sldId id="367" r:id="rId73"/>
    <p:sldId id="368" r:id="rId74"/>
    <p:sldId id="369" r:id="rId75"/>
    <p:sldId id="370" r:id="rId76"/>
    <p:sldId id="371" r:id="rId77"/>
    <p:sldId id="372" r:id="rId78"/>
    <p:sldId id="384" r:id="rId79"/>
    <p:sldId id="397" r:id="rId80"/>
    <p:sldId id="398" r:id="rId81"/>
    <p:sldId id="400" r:id="rId82"/>
    <p:sldId id="401" r:id="rId83"/>
    <p:sldId id="402" r:id="rId84"/>
    <p:sldId id="403" r:id="rId85"/>
    <p:sldId id="404" r:id="rId86"/>
    <p:sldId id="412" r:id="rId87"/>
    <p:sldId id="413" r:id="rId88"/>
    <p:sldId id="414" r:id="rId89"/>
    <p:sldId id="415" r:id="rId90"/>
    <p:sldId id="416" r:id="rId91"/>
    <p:sldId id="417" r:id="rId92"/>
    <p:sldId id="41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99"/>
    <a:srgbClr val="33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>
        <p:scale>
          <a:sx n="68" d="100"/>
          <a:sy n="68" d="100"/>
        </p:scale>
        <p:origin x="-136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4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BDA1-0409-47A9-B625-C6226581B41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CA390-BD41-4D57-8C68-B43B3B29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3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A390-BD41-4D57-8C68-B43B3B293C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4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sys\Downloads\SIST_17-7-2018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31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6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9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3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7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8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2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30778-07A7-4489-83E6-491A68F09A6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829D4-C085-49E3-B30E-C93B73698F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sys\Downloads\SIST_17-7-2018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0224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54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science.gcse.guru/glossary/data-bus" TargetMode="External"/><Relationship Id="rId2" Type="http://schemas.openxmlformats.org/officeDocument/2006/relationships/hyperlink" Target="https://www.computerscience.gcse.guru/glossary/address-bu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mputerscience.gcse.guru/glossary/random-access-memory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www.computerscience.gcse.guru/glossary/control-bu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M4lGflQFvA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science.gcse.guru/glossary/memory-address-register" TargetMode="External"/><Relationship Id="rId7" Type="http://schemas.openxmlformats.org/officeDocument/2006/relationships/hyperlink" Target="https://www.computerscience.gcse.guru/glossary/current-instruction-registe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mputerscience.gcse.guru/glossary/program-counter" TargetMode="External"/><Relationship Id="rId5" Type="http://schemas.openxmlformats.org/officeDocument/2006/relationships/hyperlink" Target="https://www.computerscience.gcse.guru/glossary/accumulator" TargetMode="External"/><Relationship Id="rId4" Type="http://schemas.openxmlformats.org/officeDocument/2006/relationships/hyperlink" Target="https://www.computerscience.gcse.guru/glossary/memory-data-register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667000"/>
            <a:ext cx="9144000" cy="1752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6600"/>
                </a:solidFill>
                <a:latin typeface="Arial Narrow" pitchFamily="34" charset="0"/>
              </a:rPr>
              <a:t>SCSA1402</a:t>
            </a:r>
            <a:r>
              <a:rPr lang="en-US" altLang="en-US" sz="4000" b="1" dirty="0" smtClean="0">
                <a:solidFill>
                  <a:srgbClr val="006600"/>
                </a:solidFill>
                <a:latin typeface="Arial Narrow" pitchFamily="34" charset="0"/>
              </a:rPr>
              <a:t>-</a:t>
            </a:r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</a:rPr>
              <a:t>COMPUTER </a:t>
            </a:r>
            <a:r>
              <a:rPr lang="en-US" sz="4000" b="1" dirty="0">
                <a:solidFill>
                  <a:srgbClr val="006600"/>
                </a:solidFill>
                <a:latin typeface="Arial Narrow" pitchFamily="34" charset="0"/>
              </a:rPr>
              <a:t>ARCHITECTURE AND ORGANIZATION</a:t>
            </a:r>
            <a:endParaRPr lang="en-US" altLang="en-US" sz="40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  <p:pic>
        <p:nvPicPr>
          <p:cNvPr id="20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165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8/6/2020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23B2-5E61-40D1-87DC-42095EE84C4A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4114800"/>
            <a:ext cx="91440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Dr. S. </a:t>
            </a:r>
            <a:r>
              <a:rPr lang="en-US" b="1" dirty="0" err="1" smtClean="0">
                <a:solidFill>
                  <a:srgbClr val="C00000"/>
                </a:solidFill>
                <a:latin typeface="Arial Narrow" pitchFamily="34" charset="0"/>
              </a:rPr>
              <a:t>Emalda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Narrow" pitchFamily="34" charset="0"/>
              </a:rPr>
              <a:t>Roslin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, M.E., Ph.D.,</a:t>
            </a:r>
          </a:p>
          <a:p>
            <a:pPr>
              <a:lnSpc>
                <a:spcPct val="12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Professor,</a:t>
            </a:r>
          </a:p>
          <a:p>
            <a:pPr>
              <a:lnSpc>
                <a:spcPct val="12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Department of ECE,</a:t>
            </a:r>
          </a:p>
          <a:p>
            <a:pPr>
              <a:lnSpc>
                <a:spcPct val="120000"/>
              </a:lnSpc>
              <a:defRPr/>
            </a:pP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Sathyabama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 Institute of Science and Technology,</a:t>
            </a:r>
          </a:p>
          <a:p>
            <a:pPr>
              <a:lnSpc>
                <a:spcPct val="12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Chennai</a:t>
            </a:r>
          </a:p>
          <a:p>
            <a:pPr>
              <a:defRPr/>
            </a:pPr>
            <a:endParaRPr lang="en-US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930350"/>
            <a:ext cx="4724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Control Unit (CU)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The control unit controls the operation of the computer’s ALU, memory and input/output devices, telling them how to respond to the program instructions it has just read and interpreted from the memory unit.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The control unit also provides the timing and control signals required by other computer components.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05120"/>
              </p:ext>
            </p:extLst>
          </p:nvPr>
        </p:nvGraphicFramePr>
        <p:xfrm>
          <a:off x="5172710" y="3423654"/>
          <a:ext cx="3841326" cy="22500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0853"/>
                <a:gridCol w="2940473"/>
              </a:tblGrid>
              <a:tr h="742495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latin typeface="Arial Narrow" pitchFamily="34" charset="0"/>
                          <a:hlinkClick r:id="rId2"/>
                        </a:rPr>
                        <a:t>Address Bus</a:t>
                      </a:r>
                      <a:endParaRPr lang="en-US" sz="1400" dirty="0">
                        <a:effectLst/>
                        <a:latin typeface="Arial Narrow" pitchFamily="34" charset="0"/>
                      </a:endParaRPr>
                    </a:p>
                  </a:txBody>
                  <a:tcPr marL="22242" marR="22242" marT="22242" marB="2224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Arial Narrow" pitchFamily="34" charset="0"/>
                        </a:rPr>
                        <a:t>Carries the addresses of data (but not the data) between the processor and memory</a:t>
                      </a:r>
                    </a:p>
                  </a:txBody>
                  <a:tcPr marL="22242" marR="22242" marT="22242" marB="22242" anchor="ctr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latin typeface="Arial Narrow" pitchFamily="34" charset="0"/>
                          <a:hlinkClick r:id="rId3"/>
                        </a:rPr>
                        <a:t>Data Bus</a:t>
                      </a:r>
                      <a:endParaRPr lang="en-US" sz="1400">
                        <a:effectLst/>
                        <a:latin typeface="Arial Narrow" pitchFamily="34" charset="0"/>
                      </a:endParaRPr>
                    </a:p>
                  </a:txBody>
                  <a:tcPr marL="22242" marR="22242" marT="22242" marB="2224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Arial Narrow" pitchFamily="34" charset="0"/>
                        </a:rPr>
                        <a:t>Carries data between the processor, the memory unit and the input/output devices</a:t>
                      </a:r>
                    </a:p>
                  </a:txBody>
                  <a:tcPr marL="22242" marR="22242" marT="22242" marB="22242" anchor="ctr"/>
                </a:tc>
              </a:tr>
              <a:tr h="763236"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latin typeface="Arial Narrow" pitchFamily="34" charset="0"/>
                          <a:hlinkClick r:id="rId4"/>
                        </a:rPr>
                        <a:t>Control Bus</a:t>
                      </a:r>
                      <a:endParaRPr lang="en-US" sz="1400" dirty="0">
                        <a:effectLst/>
                        <a:latin typeface="Arial Narrow" pitchFamily="34" charset="0"/>
                      </a:endParaRPr>
                    </a:p>
                  </a:txBody>
                  <a:tcPr marL="22242" marR="22242" marT="22242" marB="2224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Arial Narrow" pitchFamily="34" charset="0"/>
                        </a:rPr>
                        <a:t>Carries control signals/commands from the CPU (and status signals from other devices) in order to control and coordinate all the activities within the computer</a:t>
                      </a:r>
                    </a:p>
                  </a:txBody>
                  <a:tcPr marL="22242" marR="22242" marT="22242" marB="22242" anchor="ctr"/>
                </a:tc>
              </a:tr>
            </a:tbl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42747" y="1219201"/>
            <a:ext cx="4101253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Buses</a:t>
            </a:r>
          </a:p>
          <a:p>
            <a:pPr marL="285750" marR="0" lvl="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>
                <a:latin typeface="Arial Narrow" pitchFamily="34" charset="0"/>
              </a:rPr>
              <a:t>Buses are the means by which data is transmitted from one part of a computer to another, connecting all major internal components to the CPU and memory.</a:t>
            </a:r>
          </a:p>
          <a:p>
            <a:pPr marL="285750" marR="0" lvl="0" indent="-28575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>
                <a:latin typeface="Arial Narrow" pitchFamily="34" charset="0"/>
              </a:rPr>
              <a:t>A standard CPU system bus is comprised of a control bus, </a:t>
            </a:r>
            <a:r>
              <a:rPr lang="en-US" dirty="0">
                <a:latin typeface="Arial Narrow" pitchFamily="34" charset="0"/>
                <a:hlinkClick r:id="rId3"/>
              </a:rPr>
              <a:t>data bus</a:t>
            </a:r>
            <a:r>
              <a:rPr lang="en-US" dirty="0">
                <a:latin typeface="Arial Narrow" pitchFamily="34" charset="0"/>
              </a:rPr>
              <a:t> and </a:t>
            </a:r>
            <a:r>
              <a:rPr lang="en-US" dirty="0">
                <a:latin typeface="Arial Narrow" pitchFamily="34" charset="0"/>
                <a:hlinkClick r:id="rId2"/>
              </a:rPr>
              <a:t>address bus</a:t>
            </a:r>
            <a:r>
              <a:rPr lang="en-US" dirty="0">
                <a:latin typeface="Arial Narrow" pitchFamily="34" charset="0"/>
              </a:rPr>
              <a:t>.</a:t>
            </a:r>
          </a:p>
        </p:txBody>
      </p:sp>
      <p:pic>
        <p:nvPicPr>
          <p:cNvPr id="19458" name="Picture 2" descr="Von Neumann Architecture Diagram - Computer Science GC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-18343563"/>
            <a:ext cx="66675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52401" y="3810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Memory Unit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The memory unit consists of </a:t>
            </a:r>
            <a:r>
              <a:rPr lang="en-US" dirty="0">
                <a:latin typeface="Arial Narrow" pitchFamily="34" charset="0"/>
                <a:hlinkClick r:id="rId6"/>
              </a:rPr>
              <a:t>RAM</a:t>
            </a:r>
            <a:r>
              <a:rPr lang="en-US" dirty="0">
                <a:latin typeface="Arial Narrow" pitchFamily="34" charset="0"/>
              </a:rPr>
              <a:t>, sometimes referred to as primary or main memory.  Unlike a hard drive (secondary memory), this memory is fast and also directly accessible by the CPU.</a:t>
            </a:r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1371600" y="82924"/>
            <a:ext cx="7772400" cy="526676"/>
          </a:xfrm>
          <a:prstGeom prst="rect">
            <a:avLst/>
          </a:prstGeom>
        </p:spPr>
        <p:txBody>
          <a:bodyPr vert="horz" lIns="82058" tIns="15386" rIns="82058" bIns="41029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397" algn="l">
              <a:spcBef>
                <a:spcPts val="121"/>
              </a:spcBef>
              <a:defRPr/>
            </a:pP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         THE </a:t>
            </a:r>
            <a:r>
              <a:rPr lang="en-US" sz="3200" b="1" spc="13" dirty="0" smtClean="0">
                <a:solidFill>
                  <a:srgbClr val="00B050"/>
                </a:solidFill>
                <a:latin typeface="Arial Narrow" pitchFamily="34" charset="0"/>
              </a:rPr>
              <a:t>VON </a:t>
            </a: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NEUMANN</a:t>
            </a:r>
            <a:r>
              <a:rPr lang="en-US" sz="3200" b="1" spc="-76" dirty="0" smtClean="0">
                <a:solidFill>
                  <a:srgbClr val="00B050"/>
                </a:solidFill>
                <a:latin typeface="Arial Narrow" pitchFamily="34" charset="0"/>
              </a:rPr>
              <a:t> </a:t>
            </a: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MODEL Contd.</a:t>
            </a:r>
            <a:endParaRPr lang="en-US" sz="3200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>
            <a:spLocks noGrp="1"/>
          </p:cNvSpPr>
          <p:nvPr>
            <p:ph type="title"/>
          </p:nvPr>
        </p:nvSpPr>
        <p:spPr bwMode="auto">
          <a:xfrm>
            <a:off x="1563776" y="67235"/>
            <a:ext cx="7481455" cy="719979"/>
          </a:xfrm>
        </p:spPr>
        <p:txBody>
          <a:bodyPr vert="horz" lIns="82058" tIns="15956" rIns="82058" bIns="41029" numCol="1" anchor="t" anchorCtr="0" compatLnSpc="1">
            <a:prstTxWarp prst="textNoShape">
              <a:avLst/>
            </a:prstTxWarp>
          </a:bodyPr>
          <a:lstStyle/>
          <a:p>
            <a:pPr marL="11397">
              <a:spcBef>
                <a:spcPts val="124"/>
              </a:spcBef>
            </a:pP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FUNCTIONAL AND STRUCTURAL UNITS OF A COMPUTER</a:t>
            </a:r>
            <a:endParaRPr lang="en-US" sz="32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24579" name="object 3"/>
          <p:cNvSpPr>
            <a:spLocks noChangeArrowheads="1"/>
          </p:cNvSpPr>
          <p:nvPr/>
        </p:nvSpPr>
        <p:spPr bwMode="auto">
          <a:xfrm>
            <a:off x="0" y="1763527"/>
            <a:ext cx="9144000" cy="832037"/>
          </a:xfrm>
          <a:custGeom>
            <a:avLst/>
            <a:gdLst>
              <a:gd name="T0" fmla="*/ 10058019 w 10058400"/>
              <a:gd name="T1" fmla="*/ 943356 h 943610"/>
              <a:gd name="T2" fmla="*/ 10058019 w 10058400"/>
              <a:gd name="T3" fmla="*/ 0 h 943610"/>
              <a:gd name="T4" fmla="*/ 0 w 10058400"/>
              <a:gd name="T5" fmla="*/ 0 h 943610"/>
              <a:gd name="T6" fmla="*/ 0 w 10058400"/>
              <a:gd name="T7" fmla="*/ 943356 h 943610"/>
              <a:gd name="T8" fmla="*/ 10058019 w 10058400"/>
              <a:gd name="T9" fmla="*/ 943356 h 9436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58400"/>
              <a:gd name="T16" fmla="*/ 0 h 943610"/>
              <a:gd name="T17" fmla="*/ 10058400 w 10058400"/>
              <a:gd name="T18" fmla="*/ 943610 h 9436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58400" h="943610">
                <a:moveTo>
                  <a:pt x="10058019" y="943356"/>
                </a:moveTo>
                <a:lnTo>
                  <a:pt x="10058019" y="0"/>
                </a:lnTo>
                <a:lnTo>
                  <a:pt x="0" y="0"/>
                </a:lnTo>
                <a:lnTo>
                  <a:pt x="0" y="943356"/>
                </a:lnTo>
                <a:lnTo>
                  <a:pt x="10058019" y="943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2" name="object 4"/>
          <p:cNvSpPr txBox="1">
            <a:spLocks noChangeArrowheads="1"/>
          </p:cNvSpPr>
          <p:nvPr/>
        </p:nvSpPr>
        <p:spPr bwMode="auto">
          <a:xfrm>
            <a:off x="969818" y="1143001"/>
            <a:ext cx="8104909" cy="4873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5956" rIns="0" bIns="0">
            <a:spAutoFit/>
          </a:bodyPr>
          <a:lstStyle/>
          <a:p>
            <a:pPr marL="729407" indent="-623985">
              <a:spcBef>
                <a:spcPts val="124"/>
              </a:spcBef>
              <a:tabLst>
                <a:tab pos="729407" algn="l"/>
              </a:tabLst>
              <a:defRPr/>
            </a:pPr>
            <a:r>
              <a:rPr lang="en-US" sz="2200" b="1" spc="22" dirty="0">
                <a:solidFill>
                  <a:srgbClr val="C00000"/>
                </a:solidFill>
                <a:latin typeface="Arial Narrow" pitchFamily="34" charset="0"/>
              </a:rPr>
              <a:t>There </a:t>
            </a:r>
            <a:r>
              <a:rPr lang="en-US" sz="2200" b="1" spc="18" dirty="0">
                <a:solidFill>
                  <a:srgbClr val="C00000"/>
                </a:solidFill>
                <a:latin typeface="Arial Narrow" pitchFamily="34" charset="0"/>
              </a:rPr>
              <a:t>are four </a:t>
            </a:r>
            <a:r>
              <a:rPr lang="en-US" sz="2200" b="1" spc="22" dirty="0">
                <a:solidFill>
                  <a:srgbClr val="C00000"/>
                </a:solidFill>
                <a:latin typeface="Arial Narrow" pitchFamily="34" charset="0"/>
              </a:rPr>
              <a:t>main </a:t>
            </a:r>
            <a:r>
              <a:rPr lang="en-US" sz="2200" b="1" spc="13" dirty="0">
                <a:solidFill>
                  <a:srgbClr val="C00000"/>
                </a:solidFill>
                <a:latin typeface="Arial Narrow" pitchFamily="34" charset="0"/>
              </a:rPr>
              <a:t>functions </a:t>
            </a:r>
            <a:r>
              <a:rPr lang="en-US" sz="2200" b="1" spc="18" dirty="0">
                <a:solidFill>
                  <a:srgbClr val="C00000"/>
                </a:solidFill>
                <a:latin typeface="Arial Narrow" pitchFamily="34" charset="0"/>
              </a:rPr>
              <a:t>of </a:t>
            </a:r>
            <a:r>
              <a:rPr lang="en-US" sz="2200" b="1" spc="22" dirty="0">
                <a:solidFill>
                  <a:srgbClr val="C00000"/>
                </a:solidFill>
                <a:latin typeface="Arial Narrow" pitchFamily="34" charset="0"/>
              </a:rPr>
              <a:t>a</a:t>
            </a:r>
            <a:r>
              <a:rPr lang="en-US" sz="2200" b="1" spc="-9" dirty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sz="2200" b="1" spc="22" dirty="0">
                <a:solidFill>
                  <a:srgbClr val="C00000"/>
                </a:solidFill>
                <a:latin typeface="Arial Narrow" pitchFamily="34" charset="0"/>
              </a:rPr>
              <a:t>computer:</a:t>
            </a:r>
            <a:endParaRPr lang="en-US" sz="2200" b="1" dirty="0">
              <a:solidFill>
                <a:srgbClr val="C00000"/>
              </a:solidFill>
              <a:latin typeface="Arial Narrow" pitchFamily="34" charset="0"/>
            </a:endParaRPr>
          </a:p>
          <a:p>
            <a:pPr marL="729407" indent="-267829">
              <a:spcBef>
                <a:spcPts val="124"/>
              </a:spcBef>
              <a:buFont typeface="Verdana" pitchFamily="34" charset="0"/>
              <a:buChar char="•"/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Data processing</a:t>
            </a:r>
            <a:endParaRPr lang="en-US" dirty="0">
              <a:latin typeface="Arial Narrow" pitchFamily="34" charset="0"/>
            </a:endParaRPr>
          </a:p>
          <a:p>
            <a:pPr marL="729407" indent="-267829">
              <a:spcBef>
                <a:spcPts val="45"/>
              </a:spcBef>
              <a:buFont typeface="Verdana" pitchFamily="34" charset="0"/>
              <a:buChar char="•"/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Data storage</a:t>
            </a:r>
            <a:endParaRPr lang="en-US" dirty="0">
              <a:latin typeface="Arial Narrow" pitchFamily="34" charset="0"/>
            </a:endParaRPr>
          </a:p>
          <a:p>
            <a:pPr marL="729407" indent="-267829">
              <a:spcBef>
                <a:spcPts val="45"/>
              </a:spcBef>
              <a:buFont typeface="Verdana" pitchFamily="34" charset="0"/>
              <a:buChar char="•"/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Data movement</a:t>
            </a:r>
            <a:endParaRPr lang="en-US" dirty="0">
              <a:latin typeface="Arial Narrow" pitchFamily="34" charset="0"/>
            </a:endParaRPr>
          </a:p>
          <a:p>
            <a:pPr marL="729407" indent="-267829">
              <a:spcBef>
                <a:spcPts val="45"/>
              </a:spcBef>
              <a:buFont typeface="Verdana" pitchFamily="34" charset="0"/>
              <a:buChar char="•"/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Control</a:t>
            </a:r>
            <a:endParaRPr lang="en-US" dirty="0">
              <a:latin typeface="Arial Narrow" pitchFamily="34" charset="0"/>
            </a:endParaRPr>
          </a:p>
          <a:p>
            <a:pPr marL="729407" indent="-267829">
              <a:spcBef>
                <a:spcPts val="22"/>
              </a:spcBef>
              <a:tabLst>
                <a:tab pos="729407" algn="l"/>
              </a:tabLst>
              <a:defRPr/>
            </a:pPr>
            <a:endParaRPr lang="en-US" dirty="0">
              <a:latin typeface="Arial Narrow" pitchFamily="34" charset="0"/>
            </a:endParaRPr>
          </a:p>
          <a:p>
            <a:pPr marL="729407" indent="-623985">
              <a:spcBef>
                <a:spcPts val="124"/>
              </a:spcBef>
              <a:tabLst>
                <a:tab pos="729407" algn="l"/>
              </a:tabLst>
              <a:defRPr/>
            </a:pPr>
            <a:r>
              <a:rPr lang="en-US" sz="2200" b="1" spc="22" dirty="0">
                <a:solidFill>
                  <a:srgbClr val="C00000"/>
                </a:solidFill>
                <a:latin typeface="Arial Narrow" pitchFamily="34" charset="0"/>
              </a:rPr>
              <a:t>Main Structural Blocks/Parts:</a:t>
            </a:r>
          </a:p>
          <a:p>
            <a:pPr marL="729407" indent="-267829">
              <a:tabLst>
                <a:tab pos="729407" algn="l"/>
              </a:tabLst>
              <a:defRPr/>
            </a:pPr>
            <a:endParaRPr lang="en-US" dirty="0">
              <a:latin typeface="Arial Narrow" pitchFamily="34" charset="0"/>
            </a:endParaRPr>
          </a:p>
          <a:p>
            <a:pPr marL="729407" indent="-267829" algn="just"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Central Processing Unit (CPU): </a:t>
            </a:r>
            <a:r>
              <a:rPr lang="en-US" b="1" dirty="0">
                <a:latin typeface="Arial Narrow" pitchFamily="34" charset="0"/>
              </a:rPr>
              <a:t>Controls the operation of  the computer and performs its data processing functions.  Often simply referred to as processor.</a:t>
            </a:r>
            <a:endParaRPr lang="en-US" dirty="0">
              <a:latin typeface="Arial Narrow" pitchFamily="34" charset="0"/>
            </a:endParaRPr>
          </a:p>
          <a:p>
            <a:pPr marL="729407" indent="-267829" algn="just">
              <a:spcBef>
                <a:spcPts val="22"/>
              </a:spcBef>
              <a:tabLst>
                <a:tab pos="729407" algn="l"/>
              </a:tabLst>
              <a:defRPr/>
            </a:pPr>
            <a:endParaRPr lang="en-US" dirty="0">
              <a:latin typeface="Arial Narrow" pitchFamily="34" charset="0"/>
            </a:endParaRPr>
          </a:p>
          <a:p>
            <a:pPr marL="729407" indent="-267829" algn="just"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Main Memory</a:t>
            </a:r>
            <a:r>
              <a:rPr lang="en-US" b="1" dirty="0">
                <a:latin typeface="Arial Narrow" pitchFamily="34" charset="0"/>
              </a:rPr>
              <a:t>: Stores data.</a:t>
            </a:r>
            <a:endParaRPr lang="en-US" dirty="0">
              <a:latin typeface="Arial Narrow" pitchFamily="34" charset="0"/>
            </a:endParaRPr>
          </a:p>
          <a:p>
            <a:pPr marL="729407" indent="-267829" algn="just">
              <a:spcBef>
                <a:spcPts val="22"/>
              </a:spcBef>
              <a:tabLst>
                <a:tab pos="729407" algn="l"/>
              </a:tabLst>
              <a:defRPr/>
            </a:pPr>
            <a:endParaRPr lang="en-US" dirty="0">
              <a:latin typeface="Arial Narrow" pitchFamily="34" charset="0"/>
            </a:endParaRPr>
          </a:p>
          <a:p>
            <a:pPr marL="729407" indent="-267829" algn="just"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I/O</a:t>
            </a:r>
            <a:r>
              <a:rPr lang="en-US" b="1" dirty="0">
                <a:latin typeface="Arial Narrow" pitchFamily="34" charset="0"/>
              </a:rPr>
              <a:t>: Moves data between the computer and its external  environment.</a:t>
            </a:r>
            <a:endParaRPr lang="en-US" dirty="0">
              <a:latin typeface="Arial Narrow" pitchFamily="34" charset="0"/>
            </a:endParaRPr>
          </a:p>
          <a:p>
            <a:pPr marL="729407" indent="-267829" algn="just">
              <a:spcBef>
                <a:spcPts val="22"/>
              </a:spcBef>
              <a:tabLst>
                <a:tab pos="729407" algn="l"/>
              </a:tabLst>
              <a:defRPr/>
            </a:pPr>
            <a:endParaRPr lang="en-US" dirty="0">
              <a:latin typeface="Arial Narrow" pitchFamily="34" charset="0"/>
            </a:endParaRPr>
          </a:p>
          <a:p>
            <a:pPr marL="729407" indent="-267829" algn="just">
              <a:tabLst>
                <a:tab pos="729407" algn="l"/>
              </a:tabLst>
              <a:defRPr/>
            </a:pPr>
            <a:r>
              <a:rPr lang="en-US" b="1" dirty="0">
                <a:solidFill>
                  <a:srgbClr val="00009A"/>
                </a:solidFill>
                <a:latin typeface="Arial Narrow" pitchFamily="34" charset="0"/>
              </a:rPr>
              <a:t>System Interconnection: e.g. BUS </a:t>
            </a:r>
            <a:r>
              <a:rPr lang="en-US" b="1" dirty="0">
                <a:latin typeface="Arial Narrow" pitchFamily="34" charset="0"/>
              </a:rPr>
              <a:t>for communication  among CPU, main memory, and I/O.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24581" name="object 5"/>
          <p:cNvSpPr>
            <a:spLocks noChangeArrowheads="1"/>
          </p:cNvSpPr>
          <p:nvPr/>
        </p:nvSpPr>
        <p:spPr bwMode="auto">
          <a:xfrm>
            <a:off x="5773" y="0"/>
            <a:ext cx="9132455" cy="6858000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4582" name="Picture 4" descr="C:\Users\sys\Downloads\SIST_17-7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35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6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3"/>
          <p:cNvSpPr txBox="1">
            <a:spLocks noChangeArrowheads="1"/>
          </p:cNvSpPr>
          <p:nvPr/>
        </p:nvSpPr>
        <p:spPr bwMode="auto">
          <a:xfrm>
            <a:off x="370898" y="1277471"/>
            <a:ext cx="8357465" cy="49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5956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124"/>
              </a:spcBef>
            </a:pPr>
            <a:endParaRPr lang="en-US" sz="2300" dirty="0"/>
          </a:p>
          <a:p>
            <a:pPr eaLnBrk="1" hangingPunct="1"/>
            <a:endParaRPr lang="en-US" sz="2300" dirty="0"/>
          </a:p>
          <a:p>
            <a:pPr eaLnBrk="1" hangingPunct="1">
              <a:lnSpc>
                <a:spcPct val="120000"/>
              </a:lnSpc>
            </a:pPr>
            <a:r>
              <a:rPr lang="en-US" sz="2300" b="1" dirty="0">
                <a:solidFill>
                  <a:srgbClr val="C00000"/>
                </a:solidFill>
                <a:latin typeface="Arial Narrow" pitchFamily="34" charset="0"/>
              </a:rPr>
              <a:t>Control Unit (CU)</a:t>
            </a:r>
            <a:r>
              <a:rPr lang="en-US" sz="2300" b="1" dirty="0">
                <a:solidFill>
                  <a:srgbClr val="00009A"/>
                </a:solidFill>
                <a:latin typeface="Arial Narrow" pitchFamily="34" charset="0"/>
              </a:rPr>
              <a:t>: </a:t>
            </a:r>
            <a:r>
              <a:rPr lang="en-US" sz="2300" b="1" dirty="0">
                <a:latin typeface="Arial Narrow" pitchFamily="34" charset="0"/>
              </a:rPr>
              <a:t>Controls the operation of the  CPU and hence the computer.</a:t>
            </a: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300" b="1" dirty="0">
                <a:solidFill>
                  <a:srgbClr val="C00000"/>
                </a:solidFill>
                <a:latin typeface="Arial Narrow" pitchFamily="34" charset="0"/>
              </a:rPr>
              <a:t>Arithmetic and Logic Unit (ALU): </a:t>
            </a:r>
            <a:r>
              <a:rPr lang="en-US" sz="2300" b="1" dirty="0">
                <a:latin typeface="Arial Narrow" pitchFamily="34" charset="0"/>
              </a:rPr>
              <a:t>Performs  computer’s data processing functions.</a:t>
            </a: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45"/>
              </a:spcBef>
            </a:pP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300" b="1" dirty="0">
                <a:solidFill>
                  <a:srgbClr val="C00000"/>
                </a:solidFill>
                <a:latin typeface="Arial Narrow" pitchFamily="34" charset="0"/>
              </a:rPr>
              <a:t>Register: </a:t>
            </a:r>
            <a:r>
              <a:rPr lang="en-US" sz="2300" b="1" dirty="0">
                <a:latin typeface="Arial Narrow" pitchFamily="34" charset="0"/>
              </a:rPr>
              <a:t>Provides storage internal to the CPU.</a:t>
            </a: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300" dirty="0">
              <a:latin typeface="Arial Narrow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300" b="1" dirty="0">
                <a:solidFill>
                  <a:srgbClr val="C00000"/>
                </a:solidFill>
                <a:latin typeface="Arial Narrow" pitchFamily="34" charset="0"/>
              </a:rPr>
              <a:t>CPU Interconnection: </a:t>
            </a:r>
            <a:r>
              <a:rPr lang="en-US" sz="2300" b="1" dirty="0">
                <a:latin typeface="Arial Narrow" pitchFamily="34" charset="0"/>
              </a:rPr>
              <a:t>communication among the  control unit, ALU, and register.</a:t>
            </a:r>
            <a:endParaRPr lang="en-US" sz="2300" dirty="0">
              <a:latin typeface="Arial Narrow" pitchFamily="34" charset="0"/>
            </a:endParaRPr>
          </a:p>
        </p:txBody>
      </p:sp>
      <p:sp>
        <p:nvSpPr>
          <p:cNvPr id="25603" name="object 4"/>
          <p:cNvSpPr>
            <a:spLocks noChangeArrowheads="1"/>
          </p:cNvSpPr>
          <p:nvPr/>
        </p:nvSpPr>
        <p:spPr bwMode="auto">
          <a:xfrm>
            <a:off x="5773" y="0"/>
            <a:ext cx="9132455" cy="6858000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5604" name="Picture 4" descr="C:\Users\sys\Downloads\SIST_17-7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4231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990600" y="197049"/>
            <a:ext cx="8295559" cy="57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/>
          <a:p>
            <a:pPr marL="11397" algn="ctr">
              <a:spcBef>
                <a:spcPts val="124"/>
              </a:spcBef>
            </a:pP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  <a:ea typeface="+mj-ea"/>
                <a:cs typeface="+mj-cs"/>
              </a:rPr>
              <a:t>MAJOR STRUCTURAL COMPONENTS OF A CPU </a:t>
            </a:r>
            <a:endParaRPr lang="en-US" sz="3200" b="1" spc="18" dirty="0">
              <a:solidFill>
                <a:srgbClr val="00B050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05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3986" y="67235"/>
            <a:ext cx="5178136" cy="777408"/>
          </a:xfrm>
        </p:spPr>
        <p:txBody>
          <a:bodyPr vert="horz" lIns="82058" tIns="12537" rIns="82058" bIns="41029" rtlCol="0"/>
          <a:lstStyle/>
          <a:p>
            <a:pPr marL="11397">
              <a:spcBef>
                <a:spcPts val="99"/>
              </a:spcBef>
              <a:defRPr/>
            </a:pPr>
            <a:r>
              <a:rPr lang="en-US" sz="3500" b="1" spc="4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CPU</a:t>
            </a:r>
            <a:r>
              <a:rPr lang="en-US" sz="3500" b="1" spc="-4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ORGANIZATION</a:t>
            </a:r>
            <a:endParaRPr lang="en-US" sz="35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651" name="object 3"/>
          <p:cNvGrpSpPr>
            <a:grpSpLocks/>
          </p:cNvGrpSpPr>
          <p:nvPr/>
        </p:nvGrpSpPr>
        <p:grpSpPr bwMode="auto">
          <a:xfrm>
            <a:off x="0" y="1288676"/>
            <a:ext cx="9144000" cy="5468471"/>
            <a:chOff x="380" y="1460754"/>
            <a:chExt cx="10058400" cy="6197600"/>
          </a:xfrm>
        </p:grpSpPr>
        <p:sp>
          <p:nvSpPr>
            <p:cNvPr id="27654" name="object 4"/>
            <p:cNvSpPr>
              <a:spLocks noChangeArrowheads="1"/>
            </p:cNvSpPr>
            <p:nvPr/>
          </p:nvSpPr>
          <p:spPr bwMode="auto">
            <a:xfrm>
              <a:off x="3236214" y="1460754"/>
              <a:ext cx="4623053" cy="448665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7655" name="object 5"/>
            <p:cNvSpPr>
              <a:spLocks noChangeArrowheads="1"/>
            </p:cNvSpPr>
            <p:nvPr/>
          </p:nvSpPr>
          <p:spPr bwMode="auto">
            <a:xfrm>
              <a:off x="380" y="6711695"/>
              <a:ext cx="10058400" cy="946785"/>
            </a:xfrm>
            <a:custGeom>
              <a:avLst/>
              <a:gdLst>
                <a:gd name="T0" fmla="*/ 10058018 w 10058400"/>
                <a:gd name="T1" fmla="*/ 946403 h 946784"/>
                <a:gd name="T2" fmla="*/ 10058018 w 10058400"/>
                <a:gd name="T3" fmla="*/ 0 h 946784"/>
                <a:gd name="T4" fmla="*/ 0 w 10058400"/>
                <a:gd name="T5" fmla="*/ 0 h 946784"/>
                <a:gd name="T6" fmla="*/ 0 w 10058400"/>
                <a:gd name="T7" fmla="*/ 946403 h 946784"/>
                <a:gd name="T8" fmla="*/ 10058018 w 10058400"/>
                <a:gd name="T9" fmla="*/ 946403 h 946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58400"/>
                <a:gd name="T16" fmla="*/ 0 h 946784"/>
                <a:gd name="T17" fmla="*/ 10058400 w 10058400"/>
                <a:gd name="T18" fmla="*/ 946784 h 9467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58400" h="946784">
                  <a:moveTo>
                    <a:pt x="10058018" y="946403"/>
                  </a:moveTo>
                  <a:lnTo>
                    <a:pt x="10058018" y="0"/>
                  </a:lnTo>
                  <a:lnTo>
                    <a:pt x="0" y="0"/>
                  </a:lnTo>
                  <a:lnTo>
                    <a:pt x="0" y="946403"/>
                  </a:lnTo>
                  <a:lnTo>
                    <a:pt x="10058018" y="9464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0421" y="5672978"/>
            <a:ext cx="6803159" cy="378199"/>
          </a:xfrm>
          <a:prstGeom prst="rect">
            <a:avLst/>
          </a:prstGeom>
        </p:spPr>
        <p:txBody>
          <a:bodyPr lIns="0" tIns="15956" rIns="0" bIns="0">
            <a:spAutoFit/>
          </a:bodyPr>
          <a:lstStyle/>
          <a:p>
            <a:pPr marL="11397">
              <a:spcBef>
                <a:spcPts val="126"/>
              </a:spcBef>
              <a:defRPr/>
            </a:pPr>
            <a:r>
              <a:rPr sz="2300" spc="18" dirty="0">
                <a:latin typeface="Arial"/>
                <a:cs typeface="Arial"/>
              </a:rPr>
              <a:t>The </a:t>
            </a:r>
            <a:r>
              <a:rPr sz="2300" spc="13" dirty="0">
                <a:latin typeface="Arial"/>
                <a:cs typeface="Arial"/>
              </a:rPr>
              <a:t>data path of </a:t>
            </a:r>
            <a:r>
              <a:rPr sz="2300" spc="18" dirty="0">
                <a:latin typeface="Arial"/>
                <a:cs typeface="Arial"/>
              </a:rPr>
              <a:t>a </a:t>
            </a:r>
            <a:r>
              <a:rPr sz="2300" spc="13" dirty="0">
                <a:latin typeface="Arial"/>
                <a:cs typeface="Arial"/>
              </a:rPr>
              <a:t>typical </a:t>
            </a:r>
            <a:r>
              <a:rPr sz="2300" spc="18" dirty="0">
                <a:latin typeface="Arial"/>
                <a:cs typeface="Arial"/>
              </a:rPr>
              <a:t>Von Neumann</a:t>
            </a:r>
            <a:r>
              <a:rPr sz="2300" spc="-63" dirty="0">
                <a:latin typeface="Arial"/>
                <a:cs typeface="Arial"/>
              </a:rPr>
              <a:t> </a:t>
            </a:r>
            <a:r>
              <a:rPr sz="2300" spc="18" dirty="0">
                <a:latin typeface="Arial"/>
                <a:cs typeface="Arial"/>
              </a:rPr>
              <a:t>machine.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7653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35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/>
          <p:cNvSpPr>
            <a:spLocks noChangeArrowheads="1"/>
          </p:cNvSpPr>
          <p:nvPr/>
        </p:nvSpPr>
        <p:spPr bwMode="auto">
          <a:xfrm>
            <a:off x="2286000" y="537883"/>
            <a:ext cx="6858000" cy="3950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66947"/>
            <a:ext cx="5129068" cy="526676"/>
          </a:xfrm>
        </p:spPr>
        <p:txBody>
          <a:bodyPr vert="horz" lIns="82058" tIns="15386" rIns="82058" bIns="41029" rtlCol="0"/>
          <a:lstStyle/>
          <a:p>
            <a:pPr marL="11397">
              <a:spcBef>
                <a:spcPts val="121"/>
              </a:spcBef>
              <a:defRPr/>
            </a:pP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THE </a:t>
            </a:r>
            <a:r>
              <a:rPr lang="en-US" sz="3300" b="1" spc="13" dirty="0" smtClean="0">
                <a:solidFill>
                  <a:srgbClr val="00B050"/>
                </a:solidFill>
                <a:latin typeface="Arial Narrow" pitchFamily="34" charset="0"/>
              </a:rPr>
              <a:t>VON </a:t>
            </a: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NEUMANN</a:t>
            </a:r>
            <a:r>
              <a:rPr lang="en-US" sz="3300" b="1" spc="-76" dirty="0" smtClean="0">
                <a:solidFill>
                  <a:srgbClr val="00B050"/>
                </a:solidFill>
                <a:latin typeface="Arial Narrow" pitchFamily="34" charset="0"/>
              </a:rPr>
              <a:t> </a:t>
            </a: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MODEL</a:t>
            </a:r>
            <a:endParaRPr lang="en-US" sz="3300" dirty="0">
              <a:solidFill>
                <a:srgbClr val="00B050"/>
              </a:solidFill>
              <a:latin typeface="Arial Narrow" pitchFamily="34" charset="0"/>
            </a:endParaRPr>
          </a:p>
        </p:txBody>
      </p:sp>
      <p:grpSp>
        <p:nvGrpSpPr>
          <p:cNvPr id="28676" name="object 4"/>
          <p:cNvGrpSpPr>
            <a:grpSpLocks/>
          </p:cNvGrpSpPr>
          <p:nvPr/>
        </p:nvGrpSpPr>
        <p:grpSpPr bwMode="auto">
          <a:xfrm>
            <a:off x="0" y="1143000"/>
            <a:ext cx="9144000" cy="4504765"/>
            <a:chOff x="380" y="1056894"/>
            <a:chExt cx="10057765" cy="4712970"/>
          </a:xfrm>
        </p:grpSpPr>
        <p:sp>
          <p:nvSpPr>
            <p:cNvPr id="28683" name="object 5"/>
            <p:cNvSpPr>
              <a:spLocks noChangeArrowheads="1"/>
            </p:cNvSpPr>
            <p:nvPr/>
          </p:nvSpPr>
          <p:spPr bwMode="auto">
            <a:xfrm>
              <a:off x="380" y="1056894"/>
              <a:ext cx="10057257" cy="188518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84" name="object 6"/>
            <p:cNvSpPr>
              <a:spLocks noChangeArrowheads="1"/>
            </p:cNvSpPr>
            <p:nvPr/>
          </p:nvSpPr>
          <p:spPr bwMode="auto">
            <a:xfrm>
              <a:off x="670560" y="2125980"/>
              <a:ext cx="3268979" cy="816610"/>
            </a:xfrm>
            <a:custGeom>
              <a:avLst/>
              <a:gdLst>
                <a:gd name="T0" fmla="*/ 3268979 w 3268979"/>
                <a:gd name="T1" fmla="*/ 816102 h 816610"/>
                <a:gd name="T2" fmla="*/ 3268979 w 3268979"/>
                <a:gd name="T3" fmla="*/ 0 h 816610"/>
                <a:gd name="T4" fmla="*/ 0 w 3268979"/>
                <a:gd name="T5" fmla="*/ 0 h 816610"/>
                <a:gd name="T6" fmla="*/ 0 w 3268979"/>
                <a:gd name="T7" fmla="*/ 816102 h 816610"/>
                <a:gd name="T8" fmla="*/ 3268979 w 3268979"/>
                <a:gd name="T9" fmla="*/ 816102 h 8166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68979"/>
                <a:gd name="T16" fmla="*/ 0 h 816610"/>
                <a:gd name="T17" fmla="*/ 3268979 w 3268979"/>
                <a:gd name="T18" fmla="*/ 816610 h 8166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68979" h="816610">
                  <a:moveTo>
                    <a:pt x="3268979" y="816102"/>
                  </a:moveTo>
                  <a:lnTo>
                    <a:pt x="3268979" y="0"/>
                  </a:lnTo>
                  <a:lnTo>
                    <a:pt x="0" y="0"/>
                  </a:lnTo>
                  <a:lnTo>
                    <a:pt x="0" y="816102"/>
                  </a:lnTo>
                  <a:lnTo>
                    <a:pt x="3268979" y="816102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5" name="object 7"/>
            <p:cNvSpPr>
              <a:spLocks noChangeArrowheads="1"/>
            </p:cNvSpPr>
            <p:nvPr/>
          </p:nvSpPr>
          <p:spPr bwMode="auto">
            <a:xfrm>
              <a:off x="3939540" y="2042160"/>
              <a:ext cx="5783579" cy="89992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86" name="object 8"/>
            <p:cNvSpPr>
              <a:spLocks noChangeArrowheads="1"/>
            </p:cNvSpPr>
            <p:nvPr/>
          </p:nvSpPr>
          <p:spPr bwMode="auto">
            <a:xfrm>
              <a:off x="380" y="2942082"/>
              <a:ext cx="10057257" cy="94259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87" name="object 9"/>
            <p:cNvSpPr>
              <a:spLocks noChangeArrowheads="1"/>
            </p:cNvSpPr>
            <p:nvPr/>
          </p:nvSpPr>
          <p:spPr bwMode="auto">
            <a:xfrm>
              <a:off x="670560" y="2941320"/>
              <a:ext cx="3268979" cy="943610"/>
            </a:xfrm>
            <a:custGeom>
              <a:avLst/>
              <a:gdLst>
                <a:gd name="T0" fmla="*/ 3268979 w 3268979"/>
                <a:gd name="T1" fmla="*/ 943356 h 943610"/>
                <a:gd name="T2" fmla="*/ 3268979 w 3268979"/>
                <a:gd name="T3" fmla="*/ 0 h 943610"/>
                <a:gd name="T4" fmla="*/ 0 w 3268979"/>
                <a:gd name="T5" fmla="*/ 0 h 943610"/>
                <a:gd name="T6" fmla="*/ 0 w 3268979"/>
                <a:gd name="T7" fmla="*/ 943356 h 943610"/>
                <a:gd name="T8" fmla="*/ 3268979 w 3268979"/>
                <a:gd name="T9" fmla="*/ 943356 h 9436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68979"/>
                <a:gd name="T16" fmla="*/ 0 h 943610"/>
                <a:gd name="T17" fmla="*/ 3268979 w 3268979"/>
                <a:gd name="T18" fmla="*/ 943610 h 9436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68979" h="943610">
                  <a:moveTo>
                    <a:pt x="3268979" y="943356"/>
                  </a:moveTo>
                  <a:lnTo>
                    <a:pt x="3268979" y="0"/>
                  </a:lnTo>
                  <a:lnTo>
                    <a:pt x="0" y="0"/>
                  </a:lnTo>
                  <a:lnTo>
                    <a:pt x="0" y="943356"/>
                  </a:lnTo>
                  <a:lnTo>
                    <a:pt x="3268979" y="943356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88" name="object 10"/>
            <p:cNvSpPr>
              <a:spLocks noChangeArrowheads="1"/>
            </p:cNvSpPr>
            <p:nvPr/>
          </p:nvSpPr>
          <p:spPr bwMode="auto">
            <a:xfrm>
              <a:off x="3939540" y="2941320"/>
              <a:ext cx="5783579" cy="94335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89" name="object 11"/>
            <p:cNvSpPr>
              <a:spLocks noChangeArrowheads="1"/>
            </p:cNvSpPr>
            <p:nvPr/>
          </p:nvSpPr>
          <p:spPr bwMode="auto">
            <a:xfrm>
              <a:off x="380" y="3884676"/>
              <a:ext cx="10057257" cy="94259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90" name="object 12"/>
            <p:cNvSpPr>
              <a:spLocks noChangeArrowheads="1"/>
            </p:cNvSpPr>
            <p:nvPr/>
          </p:nvSpPr>
          <p:spPr bwMode="auto">
            <a:xfrm>
              <a:off x="670560" y="3883914"/>
              <a:ext cx="3268979" cy="943610"/>
            </a:xfrm>
            <a:custGeom>
              <a:avLst/>
              <a:gdLst>
                <a:gd name="T0" fmla="*/ 3268979 w 3268979"/>
                <a:gd name="T1" fmla="*/ 943356 h 943610"/>
                <a:gd name="T2" fmla="*/ 3268979 w 3268979"/>
                <a:gd name="T3" fmla="*/ 0 h 943610"/>
                <a:gd name="T4" fmla="*/ 0 w 3268979"/>
                <a:gd name="T5" fmla="*/ 0 h 943610"/>
                <a:gd name="T6" fmla="*/ 0 w 3268979"/>
                <a:gd name="T7" fmla="*/ 943356 h 943610"/>
                <a:gd name="T8" fmla="*/ 3268979 w 3268979"/>
                <a:gd name="T9" fmla="*/ 943356 h 9436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68979"/>
                <a:gd name="T16" fmla="*/ 0 h 943610"/>
                <a:gd name="T17" fmla="*/ 3268979 w 3268979"/>
                <a:gd name="T18" fmla="*/ 943610 h 9436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68979" h="943610">
                  <a:moveTo>
                    <a:pt x="3268979" y="943356"/>
                  </a:moveTo>
                  <a:lnTo>
                    <a:pt x="3268979" y="0"/>
                  </a:lnTo>
                  <a:lnTo>
                    <a:pt x="0" y="0"/>
                  </a:lnTo>
                  <a:lnTo>
                    <a:pt x="0" y="943356"/>
                  </a:lnTo>
                  <a:lnTo>
                    <a:pt x="3268979" y="943356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691" name="object 13"/>
            <p:cNvSpPr>
              <a:spLocks noChangeArrowheads="1"/>
            </p:cNvSpPr>
            <p:nvPr/>
          </p:nvSpPr>
          <p:spPr bwMode="auto">
            <a:xfrm>
              <a:off x="3939540" y="3883914"/>
              <a:ext cx="5783579" cy="943356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92" name="object 14"/>
            <p:cNvSpPr>
              <a:spLocks noChangeArrowheads="1"/>
            </p:cNvSpPr>
            <p:nvPr/>
          </p:nvSpPr>
          <p:spPr bwMode="auto">
            <a:xfrm>
              <a:off x="380" y="4827270"/>
              <a:ext cx="10057257" cy="94259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93" name="object 15"/>
            <p:cNvSpPr>
              <a:spLocks noChangeArrowheads="1"/>
            </p:cNvSpPr>
            <p:nvPr/>
          </p:nvSpPr>
          <p:spPr bwMode="auto">
            <a:xfrm>
              <a:off x="670560" y="4826508"/>
              <a:ext cx="3268979" cy="943610"/>
            </a:xfrm>
            <a:custGeom>
              <a:avLst/>
              <a:gdLst>
                <a:gd name="T0" fmla="*/ 3268979 w 3268979"/>
                <a:gd name="T1" fmla="*/ 943356 h 943610"/>
                <a:gd name="T2" fmla="*/ 3268979 w 3268979"/>
                <a:gd name="T3" fmla="*/ 0 h 943610"/>
                <a:gd name="T4" fmla="*/ 0 w 3268979"/>
                <a:gd name="T5" fmla="*/ 0 h 943610"/>
                <a:gd name="T6" fmla="*/ 0 w 3268979"/>
                <a:gd name="T7" fmla="*/ 943356 h 943610"/>
                <a:gd name="T8" fmla="*/ 3268979 w 3268979"/>
                <a:gd name="T9" fmla="*/ 943356 h 9436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68979"/>
                <a:gd name="T16" fmla="*/ 0 h 943610"/>
                <a:gd name="T17" fmla="*/ 3268979 w 3268979"/>
                <a:gd name="T18" fmla="*/ 943610 h 9436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68979" h="943610">
                  <a:moveTo>
                    <a:pt x="3268979" y="943356"/>
                  </a:moveTo>
                  <a:lnTo>
                    <a:pt x="3268979" y="0"/>
                  </a:lnTo>
                  <a:lnTo>
                    <a:pt x="0" y="0"/>
                  </a:lnTo>
                  <a:lnTo>
                    <a:pt x="0" y="943356"/>
                  </a:lnTo>
                  <a:lnTo>
                    <a:pt x="3268979" y="943356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8677" name="object 16"/>
          <p:cNvSpPr txBox="1">
            <a:spLocks noChangeArrowheads="1"/>
          </p:cNvSpPr>
          <p:nvPr/>
        </p:nvSpPr>
        <p:spPr bwMode="auto">
          <a:xfrm>
            <a:off x="689841" y="1869982"/>
            <a:ext cx="2510559" cy="323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3878" rIns="0" bIns="0">
            <a:spAutoFit/>
          </a:bodyPr>
          <a:lstStyle>
            <a:lvl1pPr marL="388938" indent="-376238" eaLnBrk="0" hangingPunct="0"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89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91000"/>
              </a:lnSpc>
              <a:spcBef>
                <a:spcPts val="348"/>
              </a:spcBef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This is a general  depiction of a von  Neumann system:</a:t>
            </a:r>
          </a:p>
          <a:p>
            <a:pPr algn="just" eaLnBrk="1" hangingPunct="1">
              <a:spcBef>
                <a:spcPts val="22"/>
              </a:spcBef>
              <a:buFont typeface="Arial" pitchFamily="34" charset="0"/>
              <a:buChar char="•"/>
            </a:pPr>
            <a:endParaRPr lang="en-US" sz="2700" dirty="0">
              <a:latin typeface="Arial Narrow" pitchFamily="34" charset="0"/>
            </a:endParaRPr>
          </a:p>
          <a:p>
            <a:pPr algn="just" eaLnBrk="1" hangingPunct="1">
              <a:lnSpc>
                <a:spcPct val="91000"/>
              </a:lnSpc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These computers  employ a </a:t>
            </a:r>
            <a:r>
              <a:rPr lang="en-US" sz="2200" dirty="0">
                <a:solidFill>
                  <a:srgbClr val="800080"/>
                </a:solidFill>
                <a:latin typeface="Arial Narrow" pitchFamily="34" charset="0"/>
              </a:rPr>
              <a:t>fetch-  decode-execute </a:t>
            </a:r>
            <a:r>
              <a:rPr lang="en-US" sz="2200" dirty="0">
                <a:latin typeface="Arial Narrow" pitchFamily="34" charset="0"/>
              </a:rPr>
              <a:t> cycle to run  programs as  follows . . .</a:t>
            </a:r>
          </a:p>
        </p:txBody>
      </p:sp>
      <p:grpSp>
        <p:nvGrpSpPr>
          <p:cNvPr id="28678" name="object 17"/>
          <p:cNvGrpSpPr>
            <a:grpSpLocks/>
          </p:cNvGrpSpPr>
          <p:nvPr/>
        </p:nvGrpSpPr>
        <p:grpSpPr bwMode="auto">
          <a:xfrm>
            <a:off x="3581978" y="4706471"/>
            <a:ext cx="5257512" cy="1792941"/>
            <a:chOff x="3939540" y="4826508"/>
            <a:chExt cx="5783580" cy="1835150"/>
          </a:xfrm>
        </p:grpSpPr>
        <p:sp>
          <p:nvSpPr>
            <p:cNvPr id="28681" name="object 18"/>
            <p:cNvSpPr>
              <a:spLocks noChangeArrowheads="1"/>
            </p:cNvSpPr>
            <p:nvPr/>
          </p:nvSpPr>
          <p:spPr bwMode="auto">
            <a:xfrm>
              <a:off x="3939540" y="4826508"/>
              <a:ext cx="5783579" cy="943356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682" name="object 19"/>
            <p:cNvSpPr>
              <a:spLocks noChangeArrowheads="1"/>
            </p:cNvSpPr>
            <p:nvPr/>
          </p:nvSpPr>
          <p:spPr bwMode="auto">
            <a:xfrm>
              <a:off x="3939540" y="5769102"/>
              <a:ext cx="5783579" cy="892302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28679" name="object 24"/>
          <p:cNvSpPr>
            <a:spLocks noChangeArrowheads="1"/>
          </p:cNvSpPr>
          <p:nvPr/>
        </p:nvSpPr>
        <p:spPr bwMode="auto">
          <a:xfrm>
            <a:off x="5773" y="0"/>
            <a:ext cx="9132455" cy="6858000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8680" name="Picture 4" descr="C:\Users\sys\Downloads\SIST_17-7-201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>
            <a:spLocks noChangeArrowheads="1"/>
          </p:cNvSpPr>
          <p:nvPr/>
        </p:nvSpPr>
        <p:spPr bwMode="auto">
          <a:xfrm>
            <a:off x="0" y="0"/>
            <a:ext cx="9144000" cy="9328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78062"/>
            <a:ext cx="5129068" cy="526676"/>
          </a:xfrm>
        </p:spPr>
        <p:txBody>
          <a:bodyPr vert="horz" lIns="82058" tIns="15386" rIns="82058" bIns="41029" rtlCol="0"/>
          <a:lstStyle/>
          <a:p>
            <a:pPr marL="11397">
              <a:spcBef>
                <a:spcPts val="121"/>
              </a:spcBef>
              <a:defRPr/>
            </a:pP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THE VON NEUMANN MODEL Contd. </a:t>
            </a:r>
            <a:endParaRPr lang="en-US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29700" name="object 9"/>
          <p:cNvSpPr txBox="1">
            <a:spLocks noChangeArrowheads="1"/>
          </p:cNvSpPr>
          <p:nvPr/>
        </p:nvSpPr>
        <p:spPr bwMode="auto">
          <a:xfrm>
            <a:off x="363683" y="1143000"/>
            <a:ext cx="8551717" cy="105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3878" rIns="0" bIns="0">
            <a:spAutoFit/>
          </a:bodyPr>
          <a:lstStyle>
            <a:lvl1pPr marL="376238" indent="-376238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48"/>
              </a:spcBef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The control unit fetches the next instruction from  memory using the </a:t>
            </a:r>
            <a:r>
              <a:rPr lang="en-US" sz="2200" b="1" dirty="0">
                <a:solidFill>
                  <a:srgbClr val="C00000"/>
                </a:solidFill>
                <a:latin typeface="Arial Narrow" pitchFamily="34" charset="0"/>
              </a:rPr>
              <a:t>program counter</a:t>
            </a:r>
            <a:r>
              <a:rPr lang="en-US" sz="2200" dirty="0">
                <a:latin typeface="Arial Narrow" pitchFamily="34" charset="0"/>
              </a:rPr>
              <a:t> to determine where  the instruction is located.</a:t>
            </a:r>
          </a:p>
        </p:txBody>
      </p:sp>
      <p:sp>
        <p:nvSpPr>
          <p:cNvPr id="29701" name="object 10"/>
          <p:cNvSpPr>
            <a:spLocks noChangeArrowheads="1"/>
          </p:cNvSpPr>
          <p:nvPr/>
        </p:nvSpPr>
        <p:spPr bwMode="auto">
          <a:xfrm>
            <a:off x="1606262" y="2469897"/>
            <a:ext cx="5667375" cy="147917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9702" name="object 11"/>
          <p:cNvGrpSpPr>
            <a:grpSpLocks/>
          </p:cNvGrpSpPr>
          <p:nvPr/>
        </p:nvGrpSpPr>
        <p:grpSpPr bwMode="auto">
          <a:xfrm>
            <a:off x="620569" y="3263713"/>
            <a:ext cx="8153977" cy="2849096"/>
            <a:chOff x="670560" y="2941320"/>
            <a:chExt cx="8968740" cy="3771138"/>
          </a:xfrm>
        </p:grpSpPr>
        <p:sp>
          <p:nvSpPr>
            <p:cNvPr id="29706" name="object 13"/>
            <p:cNvSpPr>
              <a:spLocks noChangeArrowheads="1"/>
            </p:cNvSpPr>
            <p:nvPr/>
          </p:nvSpPr>
          <p:spPr bwMode="auto">
            <a:xfrm>
              <a:off x="670560" y="2941320"/>
              <a:ext cx="8968740" cy="22860"/>
            </a:xfrm>
            <a:custGeom>
              <a:avLst/>
              <a:gdLst>
                <a:gd name="T0" fmla="*/ 8968740 w 8968740"/>
                <a:gd name="T1" fmla="*/ 22860 h 22860"/>
                <a:gd name="T2" fmla="*/ 8968740 w 8968740"/>
                <a:gd name="T3" fmla="*/ 0 h 22860"/>
                <a:gd name="T4" fmla="*/ 0 w 8968740"/>
                <a:gd name="T5" fmla="*/ 0 h 22860"/>
                <a:gd name="T6" fmla="*/ 0 w 8968740"/>
                <a:gd name="T7" fmla="*/ 22860 h 22860"/>
                <a:gd name="T8" fmla="*/ 8968740 w 8968740"/>
                <a:gd name="T9" fmla="*/ 22860 h 228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68740"/>
                <a:gd name="T16" fmla="*/ 0 h 22860"/>
                <a:gd name="T17" fmla="*/ 8968740 w 8968740"/>
                <a:gd name="T18" fmla="*/ 22860 h 228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68740" h="22860">
                  <a:moveTo>
                    <a:pt x="8968740" y="22860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8968740" y="22860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7" name="object 15"/>
            <p:cNvSpPr>
              <a:spLocks noChangeArrowheads="1"/>
            </p:cNvSpPr>
            <p:nvPr/>
          </p:nvSpPr>
          <p:spPr bwMode="auto">
            <a:xfrm>
              <a:off x="1760220" y="3884676"/>
              <a:ext cx="6234684" cy="94259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9708" name="object 17"/>
            <p:cNvSpPr>
              <a:spLocks noChangeArrowheads="1"/>
            </p:cNvSpPr>
            <p:nvPr/>
          </p:nvSpPr>
          <p:spPr bwMode="auto">
            <a:xfrm>
              <a:off x="1760220" y="4827270"/>
              <a:ext cx="6234684" cy="94259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9709" name="object 19"/>
            <p:cNvSpPr>
              <a:spLocks noChangeArrowheads="1"/>
            </p:cNvSpPr>
            <p:nvPr/>
          </p:nvSpPr>
          <p:spPr bwMode="auto">
            <a:xfrm>
              <a:off x="1760220" y="5769864"/>
              <a:ext cx="6234684" cy="942594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29703" name="object 21"/>
          <p:cNvSpPr>
            <a:spLocks noChangeArrowheads="1"/>
          </p:cNvSpPr>
          <p:nvPr/>
        </p:nvSpPr>
        <p:spPr bwMode="auto">
          <a:xfrm>
            <a:off x="1600489" y="6149228"/>
            <a:ext cx="5667375" cy="268941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4" name="object 22"/>
          <p:cNvSpPr>
            <a:spLocks noChangeArrowheads="1"/>
          </p:cNvSpPr>
          <p:nvPr/>
        </p:nvSpPr>
        <p:spPr bwMode="auto">
          <a:xfrm>
            <a:off x="11545" y="-29496"/>
            <a:ext cx="9132455" cy="6751544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9705" name="Picture 4" descr="C:\Users\sys\Downloads\SIST_17-7-20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1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/>
          <p:cNvSpPr>
            <a:spLocks noChangeArrowheads="1"/>
          </p:cNvSpPr>
          <p:nvPr/>
        </p:nvSpPr>
        <p:spPr bwMode="auto">
          <a:xfrm>
            <a:off x="0" y="100853"/>
            <a:ext cx="9144000" cy="832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" name="object 4"/>
          <p:cNvGrpSpPr>
            <a:grpSpLocks/>
          </p:cNvGrpSpPr>
          <p:nvPr/>
        </p:nvGrpSpPr>
        <p:grpSpPr bwMode="auto">
          <a:xfrm>
            <a:off x="0" y="932890"/>
            <a:ext cx="9144000" cy="1662673"/>
            <a:chOff x="380" y="1056894"/>
            <a:chExt cx="10057765" cy="1885314"/>
          </a:xfrm>
          <a:solidFill>
            <a:schemeClr val="bg1"/>
          </a:solidFill>
        </p:grpSpPr>
        <p:sp>
          <p:nvSpPr>
            <p:cNvPr id="22547" name="object 5"/>
            <p:cNvSpPr>
              <a:spLocks noChangeArrowheads="1"/>
            </p:cNvSpPr>
            <p:nvPr/>
          </p:nvSpPr>
          <p:spPr bwMode="auto">
            <a:xfrm>
              <a:off x="380" y="1056894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2548" name="object 6"/>
            <p:cNvSpPr>
              <a:spLocks noChangeArrowheads="1"/>
            </p:cNvSpPr>
            <p:nvPr/>
          </p:nvSpPr>
          <p:spPr bwMode="auto">
            <a:xfrm>
              <a:off x="670560" y="1874519"/>
              <a:ext cx="8968740" cy="125095"/>
            </a:xfrm>
            <a:custGeom>
              <a:avLst/>
              <a:gdLst>
                <a:gd name="T0" fmla="*/ 0 w 8968740"/>
                <a:gd name="T1" fmla="*/ 0 h 125094"/>
                <a:gd name="T2" fmla="*/ 8968740 w 8968740"/>
                <a:gd name="T3" fmla="*/ 125094 h 125094"/>
              </a:gdLst>
              <a:ahLst/>
              <a:cxnLst/>
              <a:rect l="T0" t="T1" r="T2" b="T3"/>
              <a:pathLst>
                <a:path w="8968740" h="125094">
                  <a:moveTo>
                    <a:pt x="8968740" y="124968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124968"/>
                  </a:lnTo>
                  <a:lnTo>
                    <a:pt x="8968740" y="12496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2549" name="object 7"/>
            <p:cNvSpPr>
              <a:spLocks noChangeArrowheads="1"/>
            </p:cNvSpPr>
            <p:nvPr/>
          </p:nvSpPr>
          <p:spPr bwMode="auto">
            <a:xfrm>
              <a:off x="380" y="1999488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2550" name="object 8"/>
            <p:cNvSpPr>
              <a:spLocks noChangeArrowheads="1"/>
            </p:cNvSpPr>
            <p:nvPr/>
          </p:nvSpPr>
          <p:spPr bwMode="auto">
            <a:xfrm>
              <a:off x="670560" y="1998726"/>
              <a:ext cx="8968740" cy="714375"/>
            </a:xfrm>
            <a:custGeom>
              <a:avLst/>
              <a:gdLst>
                <a:gd name="T0" fmla="*/ 0 w 8968740"/>
                <a:gd name="T1" fmla="*/ 0 h 714375"/>
                <a:gd name="T2" fmla="*/ 8968740 w 8968740"/>
                <a:gd name="T3" fmla="*/ 714375 h 714375"/>
              </a:gdLst>
              <a:ahLst/>
              <a:cxnLst/>
              <a:rect l="T0" t="T1" r="T2" b="T3"/>
              <a:pathLst>
                <a:path w="8968740" h="714375">
                  <a:moveTo>
                    <a:pt x="8968740" y="713994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713994"/>
                  </a:lnTo>
                  <a:lnTo>
                    <a:pt x="8968740" y="713994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30725" name="object 9"/>
          <p:cNvSpPr txBox="1">
            <a:spLocks noChangeArrowheads="1"/>
          </p:cNvSpPr>
          <p:nvPr/>
        </p:nvSpPr>
        <p:spPr bwMode="auto">
          <a:xfrm>
            <a:off x="158942" y="1438369"/>
            <a:ext cx="9143999" cy="34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9007" rIns="0" bIns="0">
            <a:spAutoFit/>
          </a:bodyPr>
          <a:lstStyle>
            <a:lvl1pPr marL="376238" indent="-376238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345"/>
              </a:lnSpc>
              <a:spcBef>
                <a:spcPts val="381"/>
              </a:spcBef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The instruction is decoded into a language that the ALU  can understand.</a:t>
            </a:r>
          </a:p>
        </p:txBody>
      </p:sp>
      <p:grpSp>
        <p:nvGrpSpPr>
          <p:cNvPr id="30726" name="object 10"/>
          <p:cNvGrpSpPr>
            <a:grpSpLocks/>
          </p:cNvGrpSpPr>
          <p:nvPr/>
        </p:nvGrpSpPr>
        <p:grpSpPr bwMode="auto">
          <a:xfrm>
            <a:off x="1599046" y="2286000"/>
            <a:ext cx="5667375" cy="3024188"/>
            <a:chOff x="1758695" y="3050285"/>
            <a:chExt cx="6234430" cy="2719705"/>
          </a:xfrm>
        </p:grpSpPr>
        <p:sp>
          <p:nvSpPr>
            <p:cNvPr id="30731" name="object 11"/>
            <p:cNvSpPr>
              <a:spLocks noChangeArrowheads="1"/>
            </p:cNvSpPr>
            <p:nvPr/>
          </p:nvSpPr>
          <p:spPr bwMode="auto">
            <a:xfrm>
              <a:off x="1758695" y="3050285"/>
              <a:ext cx="6233921" cy="83439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0732" name="object 12"/>
            <p:cNvSpPr>
              <a:spLocks noChangeArrowheads="1"/>
            </p:cNvSpPr>
            <p:nvPr/>
          </p:nvSpPr>
          <p:spPr bwMode="auto">
            <a:xfrm>
              <a:off x="1758695" y="3883913"/>
              <a:ext cx="6233921" cy="94335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0733" name="object 13"/>
            <p:cNvSpPr>
              <a:spLocks noChangeArrowheads="1"/>
            </p:cNvSpPr>
            <p:nvPr/>
          </p:nvSpPr>
          <p:spPr bwMode="auto">
            <a:xfrm>
              <a:off x="1758695" y="4826507"/>
              <a:ext cx="6233921" cy="94335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30727" name="object 19"/>
          <p:cNvSpPr>
            <a:spLocks noChangeArrowheads="1"/>
          </p:cNvSpPr>
          <p:nvPr/>
        </p:nvSpPr>
        <p:spPr bwMode="auto">
          <a:xfrm>
            <a:off x="1609148" y="5109882"/>
            <a:ext cx="5667375" cy="127747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0728" name="object 21"/>
          <p:cNvSpPr>
            <a:spLocks noChangeArrowheads="1"/>
          </p:cNvSpPr>
          <p:nvPr/>
        </p:nvSpPr>
        <p:spPr bwMode="auto">
          <a:xfrm flipV="1">
            <a:off x="1599046" y="6185648"/>
            <a:ext cx="5667375" cy="4342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30730" name="Picture 4" descr="C:\Users\sys\Downloads\SIST_17-7-20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71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bject 3"/>
          <p:cNvSpPr txBox="1">
            <a:spLocks/>
          </p:cNvSpPr>
          <p:nvPr/>
        </p:nvSpPr>
        <p:spPr>
          <a:xfrm>
            <a:off x="2514600" y="78062"/>
            <a:ext cx="5129068" cy="526676"/>
          </a:xfrm>
          <a:prstGeom prst="rect">
            <a:avLst/>
          </a:prstGeom>
        </p:spPr>
        <p:txBody>
          <a:bodyPr vert="horz" lIns="82058" tIns="15386" rIns="82058" bIns="41029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397">
              <a:spcBef>
                <a:spcPts val="121"/>
              </a:spcBef>
              <a:defRPr/>
            </a:pP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THE VON NEUMANN MODEL Contd. </a:t>
            </a:r>
            <a:endParaRPr lang="en-US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2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/>
          <p:cNvSpPr>
            <a:spLocks noChangeArrowheads="1"/>
          </p:cNvSpPr>
          <p:nvPr/>
        </p:nvSpPr>
        <p:spPr bwMode="auto">
          <a:xfrm>
            <a:off x="0" y="100853"/>
            <a:ext cx="9144000" cy="832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" name="object 4"/>
          <p:cNvGrpSpPr>
            <a:grpSpLocks/>
          </p:cNvGrpSpPr>
          <p:nvPr/>
        </p:nvGrpSpPr>
        <p:grpSpPr bwMode="auto">
          <a:xfrm>
            <a:off x="0" y="932890"/>
            <a:ext cx="9144000" cy="1662673"/>
            <a:chOff x="380" y="1056894"/>
            <a:chExt cx="10057765" cy="1885314"/>
          </a:xfrm>
          <a:solidFill>
            <a:schemeClr val="bg1"/>
          </a:solidFill>
        </p:grpSpPr>
        <p:sp>
          <p:nvSpPr>
            <p:cNvPr id="23571" name="object 5"/>
            <p:cNvSpPr>
              <a:spLocks noChangeArrowheads="1"/>
            </p:cNvSpPr>
            <p:nvPr/>
          </p:nvSpPr>
          <p:spPr bwMode="auto">
            <a:xfrm>
              <a:off x="380" y="1056894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3572" name="object 6"/>
            <p:cNvSpPr>
              <a:spLocks noChangeArrowheads="1"/>
            </p:cNvSpPr>
            <p:nvPr/>
          </p:nvSpPr>
          <p:spPr bwMode="auto">
            <a:xfrm>
              <a:off x="670560" y="1874519"/>
              <a:ext cx="8968740" cy="125095"/>
            </a:xfrm>
            <a:custGeom>
              <a:avLst/>
              <a:gdLst>
                <a:gd name="T0" fmla="*/ 0 w 8968740"/>
                <a:gd name="T1" fmla="*/ 0 h 125094"/>
                <a:gd name="T2" fmla="*/ 8968740 w 8968740"/>
                <a:gd name="T3" fmla="*/ 125094 h 125094"/>
              </a:gdLst>
              <a:ahLst/>
              <a:cxnLst/>
              <a:rect l="T0" t="T1" r="T2" b="T3"/>
              <a:pathLst>
                <a:path w="8968740" h="125094">
                  <a:moveTo>
                    <a:pt x="8968740" y="124968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124968"/>
                  </a:lnTo>
                  <a:lnTo>
                    <a:pt x="8968740" y="12496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3573" name="object 7"/>
            <p:cNvSpPr>
              <a:spLocks noChangeArrowheads="1"/>
            </p:cNvSpPr>
            <p:nvPr/>
          </p:nvSpPr>
          <p:spPr bwMode="auto">
            <a:xfrm>
              <a:off x="380" y="1999488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3574" name="object 8"/>
            <p:cNvSpPr>
              <a:spLocks noChangeArrowheads="1"/>
            </p:cNvSpPr>
            <p:nvPr/>
          </p:nvSpPr>
          <p:spPr bwMode="auto">
            <a:xfrm>
              <a:off x="670560" y="1998726"/>
              <a:ext cx="8968740" cy="943610"/>
            </a:xfrm>
            <a:custGeom>
              <a:avLst/>
              <a:gdLst>
                <a:gd name="T0" fmla="*/ 0 w 8968740"/>
                <a:gd name="T1" fmla="*/ 0 h 943610"/>
                <a:gd name="T2" fmla="*/ 8968740 w 8968740"/>
                <a:gd name="T3" fmla="*/ 943610 h 943610"/>
              </a:gdLst>
              <a:ahLst/>
              <a:cxnLst/>
              <a:rect l="T0" t="T1" r="T2" b="T3"/>
              <a:pathLst>
                <a:path w="8968740" h="943610">
                  <a:moveTo>
                    <a:pt x="8968740" y="943356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943356"/>
                  </a:lnTo>
                  <a:lnTo>
                    <a:pt x="8968740" y="943356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31749" name="object 9"/>
          <p:cNvSpPr txBox="1">
            <a:spLocks noChangeArrowheads="1"/>
          </p:cNvSpPr>
          <p:nvPr/>
        </p:nvSpPr>
        <p:spPr bwMode="auto">
          <a:xfrm>
            <a:off x="701386" y="1210236"/>
            <a:ext cx="7556500" cy="99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3878" rIns="0" bIns="0">
            <a:spAutoFit/>
          </a:bodyPr>
          <a:lstStyle>
            <a:lvl1pPr marL="376238" indent="-376238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48"/>
              </a:spcBef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Any data operands required to execute the instruction  are fetched from memory and placed into registers  within the CPU.</a:t>
            </a:r>
          </a:p>
        </p:txBody>
      </p:sp>
      <p:sp>
        <p:nvSpPr>
          <p:cNvPr id="31750" name="object 10"/>
          <p:cNvSpPr>
            <a:spLocks noChangeArrowheads="1"/>
          </p:cNvSpPr>
          <p:nvPr/>
        </p:nvSpPr>
        <p:spPr bwMode="auto">
          <a:xfrm>
            <a:off x="1600489" y="2689412"/>
            <a:ext cx="5667375" cy="94129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31751" name="object 11"/>
          <p:cNvGrpSpPr>
            <a:grpSpLocks/>
          </p:cNvGrpSpPr>
          <p:nvPr/>
        </p:nvGrpSpPr>
        <p:grpSpPr bwMode="auto">
          <a:xfrm>
            <a:off x="609023" y="2823882"/>
            <a:ext cx="8153977" cy="3144651"/>
            <a:chOff x="670560" y="2941320"/>
            <a:chExt cx="8968740" cy="3771138"/>
          </a:xfrm>
        </p:grpSpPr>
        <p:sp>
          <p:nvSpPr>
            <p:cNvPr id="31755" name="object 13"/>
            <p:cNvSpPr>
              <a:spLocks noChangeArrowheads="1"/>
            </p:cNvSpPr>
            <p:nvPr/>
          </p:nvSpPr>
          <p:spPr bwMode="auto">
            <a:xfrm>
              <a:off x="670560" y="2941320"/>
              <a:ext cx="8968740" cy="22860"/>
            </a:xfrm>
            <a:custGeom>
              <a:avLst/>
              <a:gdLst>
                <a:gd name="T0" fmla="*/ 8968740 w 8968740"/>
                <a:gd name="T1" fmla="*/ 22860 h 22860"/>
                <a:gd name="T2" fmla="*/ 8968740 w 8968740"/>
                <a:gd name="T3" fmla="*/ 0 h 22860"/>
                <a:gd name="T4" fmla="*/ 0 w 8968740"/>
                <a:gd name="T5" fmla="*/ 0 h 22860"/>
                <a:gd name="T6" fmla="*/ 0 w 8968740"/>
                <a:gd name="T7" fmla="*/ 22860 h 22860"/>
                <a:gd name="T8" fmla="*/ 8968740 w 8968740"/>
                <a:gd name="T9" fmla="*/ 22860 h 228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68740"/>
                <a:gd name="T16" fmla="*/ 0 h 22860"/>
                <a:gd name="T17" fmla="*/ 8968740 w 8968740"/>
                <a:gd name="T18" fmla="*/ 22860 h 228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68740" h="22860">
                  <a:moveTo>
                    <a:pt x="8968740" y="22860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8968740" y="22860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756" name="object 15"/>
            <p:cNvSpPr>
              <a:spLocks noChangeArrowheads="1"/>
            </p:cNvSpPr>
            <p:nvPr/>
          </p:nvSpPr>
          <p:spPr bwMode="auto">
            <a:xfrm>
              <a:off x="1760220" y="3884676"/>
              <a:ext cx="6234684" cy="94259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757" name="object 17"/>
            <p:cNvSpPr>
              <a:spLocks noChangeArrowheads="1"/>
            </p:cNvSpPr>
            <p:nvPr/>
          </p:nvSpPr>
          <p:spPr bwMode="auto">
            <a:xfrm>
              <a:off x="1760220" y="4827270"/>
              <a:ext cx="6234684" cy="94259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758" name="object 19"/>
            <p:cNvSpPr>
              <a:spLocks noChangeArrowheads="1"/>
            </p:cNvSpPr>
            <p:nvPr/>
          </p:nvSpPr>
          <p:spPr bwMode="auto">
            <a:xfrm>
              <a:off x="1760220" y="5769864"/>
              <a:ext cx="6234684" cy="942594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31752" name="object 21"/>
          <p:cNvSpPr>
            <a:spLocks noChangeArrowheads="1"/>
          </p:cNvSpPr>
          <p:nvPr/>
        </p:nvSpPr>
        <p:spPr bwMode="auto">
          <a:xfrm>
            <a:off x="1600489" y="5922309"/>
            <a:ext cx="5667375" cy="34598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1753" name="object 22"/>
          <p:cNvSpPr>
            <a:spLocks noChangeArrowheads="1"/>
          </p:cNvSpPr>
          <p:nvPr/>
        </p:nvSpPr>
        <p:spPr bwMode="auto">
          <a:xfrm>
            <a:off x="5773" y="0"/>
            <a:ext cx="9132455" cy="6751544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1754" name="Picture 4" descr="C:\Users\sys\Downloads\SIST_17-7-20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35"/>
            <a:ext cx="15932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bject 3"/>
          <p:cNvSpPr txBox="1">
            <a:spLocks/>
          </p:cNvSpPr>
          <p:nvPr/>
        </p:nvSpPr>
        <p:spPr>
          <a:xfrm>
            <a:off x="2514600" y="78062"/>
            <a:ext cx="5129068" cy="526676"/>
          </a:xfrm>
          <a:prstGeom prst="rect">
            <a:avLst/>
          </a:prstGeom>
        </p:spPr>
        <p:txBody>
          <a:bodyPr vert="horz" lIns="82058" tIns="15386" rIns="82058" bIns="41029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397">
              <a:spcBef>
                <a:spcPts val="121"/>
              </a:spcBef>
              <a:defRPr/>
            </a:pP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THE VON NEUMANN MODEL Contd. </a:t>
            </a:r>
            <a:endParaRPr lang="en-US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4"/>
          <p:cNvGrpSpPr>
            <a:grpSpLocks/>
          </p:cNvGrpSpPr>
          <p:nvPr/>
        </p:nvGrpSpPr>
        <p:grpSpPr bwMode="auto">
          <a:xfrm>
            <a:off x="0" y="932890"/>
            <a:ext cx="9144000" cy="1662673"/>
            <a:chOff x="380" y="1056894"/>
            <a:chExt cx="10057765" cy="1885314"/>
          </a:xfrm>
          <a:solidFill>
            <a:schemeClr val="bg1"/>
          </a:solidFill>
        </p:grpSpPr>
        <p:sp>
          <p:nvSpPr>
            <p:cNvPr id="24595" name="object 5"/>
            <p:cNvSpPr>
              <a:spLocks noChangeArrowheads="1"/>
            </p:cNvSpPr>
            <p:nvPr/>
          </p:nvSpPr>
          <p:spPr bwMode="auto">
            <a:xfrm>
              <a:off x="380" y="1056894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4596" name="object 6"/>
            <p:cNvSpPr>
              <a:spLocks noChangeArrowheads="1"/>
            </p:cNvSpPr>
            <p:nvPr/>
          </p:nvSpPr>
          <p:spPr bwMode="auto">
            <a:xfrm>
              <a:off x="670560" y="1874519"/>
              <a:ext cx="8968740" cy="125095"/>
            </a:xfrm>
            <a:custGeom>
              <a:avLst/>
              <a:gdLst>
                <a:gd name="T0" fmla="*/ 0 w 8968740"/>
                <a:gd name="T1" fmla="*/ 0 h 125094"/>
                <a:gd name="T2" fmla="*/ 8968740 w 8968740"/>
                <a:gd name="T3" fmla="*/ 125094 h 125094"/>
              </a:gdLst>
              <a:ahLst/>
              <a:cxnLst/>
              <a:rect l="T0" t="T1" r="T2" b="T3"/>
              <a:pathLst>
                <a:path w="8968740" h="125094">
                  <a:moveTo>
                    <a:pt x="8968740" y="124968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124968"/>
                  </a:lnTo>
                  <a:lnTo>
                    <a:pt x="8968740" y="12496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4597" name="object 7"/>
            <p:cNvSpPr>
              <a:spLocks noChangeArrowheads="1"/>
            </p:cNvSpPr>
            <p:nvPr/>
          </p:nvSpPr>
          <p:spPr bwMode="auto">
            <a:xfrm>
              <a:off x="380" y="1999488"/>
              <a:ext cx="10057257" cy="942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4598" name="object 8"/>
            <p:cNvSpPr>
              <a:spLocks noChangeArrowheads="1"/>
            </p:cNvSpPr>
            <p:nvPr/>
          </p:nvSpPr>
          <p:spPr bwMode="auto">
            <a:xfrm>
              <a:off x="670560" y="1998726"/>
              <a:ext cx="8968740" cy="943610"/>
            </a:xfrm>
            <a:custGeom>
              <a:avLst/>
              <a:gdLst>
                <a:gd name="T0" fmla="*/ 0 w 8968740"/>
                <a:gd name="T1" fmla="*/ 0 h 943610"/>
                <a:gd name="T2" fmla="*/ 8968740 w 8968740"/>
                <a:gd name="T3" fmla="*/ 943610 h 943610"/>
              </a:gdLst>
              <a:ahLst/>
              <a:cxnLst/>
              <a:rect l="T0" t="T1" r="T2" b="T3"/>
              <a:pathLst>
                <a:path w="8968740" h="943610">
                  <a:moveTo>
                    <a:pt x="8968740" y="943356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943356"/>
                  </a:lnTo>
                  <a:lnTo>
                    <a:pt x="8968740" y="943356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32773" name="object 9"/>
          <p:cNvSpPr txBox="1">
            <a:spLocks noChangeArrowheads="1"/>
          </p:cNvSpPr>
          <p:nvPr/>
        </p:nvSpPr>
        <p:spPr bwMode="auto">
          <a:xfrm>
            <a:off x="751897" y="1176547"/>
            <a:ext cx="7651750" cy="106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9007" rIns="0" bIns="0">
            <a:spAutoFit/>
          </a:bodyPr>
          <a:lstStyle>
            <a:lvl1pPr marL="376238" indent="-376238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6238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381"/>
              </a:spcBef>
              <a:buFont typeface="Arial" pitchFamily="34" charset="0"/>
              <a:buChar char="•"/>
            </a:pPr>
            <a:r>
              <a:rPr lang="en-US" sz="2200" dirty="0">
                <a:latin typeface="Arial Narrow" pitchFamily="34" charset="0"/>
              </a:rPr>
              <a:t>The ALU executes the instruction and places results in  registers or memory.</a:t>
            </a:r>
          </a:p>
        </p:txBody>
      </p:sp>
      <p:sp>
        <p:nvSpPr>
          <p:cNvPr id="32774" name="object 10"/>
          <p:cNvSpPr>
            <a:spLocks noChangeArrowheads="1"/>
          </p:cNvSpPr>
          <p:nvPr/>
        </p:nvSpPr>
        <p:spPr bwMode="auto">
          <a:xfrm>
            <a:off x="1600489" y="2689412"/>
            <a:ext cx="5657273" cy="7381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32775" name="object 11"/>
          <p:cNvGrpSpPr>
            <a:grpSpLocks/>
          </p:cNvGrpSpPr>
          <p:nvPr/>
        </p:nvGrpSpPr>
        <p:grpSpPr bwMode="auto">
          <a:xfrm>
            <a:off x="609023" y="2865905"/>
            <a:ext cx="8153977" cy="3312739"/>
            <a:chOff x="670560" y="2715150"/>
            <a:chExt cx="8968740" cy="3997308"/>
          </a:xfrm>
        </p:grpSpPr>
        <p:sp>
          <p:nvSpPr>
            <p:cNvPr id="32779" name="object 13"/>
            <p:cNvSpPr>
              <a:spLocks noChangeArrowheads="1"/>
            </p:cNvSpPr>
            <p:nvPr/>
          </p:nvSpPr>
          <p:spPr bwMode="auto">
            <a:xfrm>
              <a:off x="670560" y="2941320"/>
              <a:ext cx="8968740" cy="22860"/>
            </a:xfrm>
            <a:custGeom>
              <a:avLst/>
              <a:gdLst>
                <a:gd name="T0" fmla="*/ 8968740 w 8968740"/>
                <a:gd name="T1" fmla="*/ 22860 h 22860"/>
                <a:gd name="T2" fmla="*/ 8968740 w 8968740"/>
                <a:gd name="T3" fmla="*/ 0 h 22860"/>
                <a:gd name="T4" fmla="*/ 0 w 8968740"/>
                <a:gd name="T5" fmla="*/ 0 h 22860"/>
                <a:gd name="T6" fmla="*/ 0 w 8968740"/>
                <a:gd name="T7" fmla="*/ 22860 h 22860"/>
                <a:gd name="T8" fmla="*/ 8968740 w 8968740"/>
                <a:gd name="T9" fmla="*/ 22860 h 228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68740"/>
                <a:gd name="T16" fmla="*/ 0 h 22860"/>
                <a:gd name="T17" fmla="*/ 8968740 w 8968740"/>
                <a:gd name="T18" fmla="*/ 22860 h 228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68740" h="22860">
                  <a:moveTo>
                    <a:pt x="8968740" y="22860"/>
                  </a:moveTo>
                  <a:lnTo>
                    <a:pt x="8968740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8968740" y="22860"/>
                  </a:lnTo>
                  <a:close/>
                </a:path>
              </a:pathLst>
            </a:custGeom>
            <a:solidFill>
              <a:srgbClr val="E4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0" name="object 15"/>
            <p:cNvSpPr>
              <a:spLocks noChangeArrowheads="1"/>
            </p:cNvSpPr>
            <p:nvPr/>
          </p:nvSpPr>
          <p:spPr bwMode="auto">
            <a:xfrm>
              <a:off x="1760220" y="2715150"/>
              <a:ext cx="6224015" cy="209478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2781" name="object 17"/>
            <p:cNvSpPr>
              <a:spLocks noChangeArrowheads="1"/>
            </p:cNvSpPr>
            <p:nvPr/>
          </p:nvSpPr>
          <p:spPr bwMode="auto">
            <a:xfrm>
              <a:off x="1760220" y="4827270"/>
              <a:ext cx="6224015" cy="94259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2782" name="object 19"/>
            <p:cNvSpPr>
              <a:spLocks noChangeArrowheads="1"/>
            </p:cNvSpPr>
            <p:nvPr/>
          </p:nvSpPr>
          <p:spPr bwMode="auto">
            <a:xfrm>
              <a:off x="1760220" y="5769864"/>
              <a:ext cx="6224015" cy="942594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32776" name="object 21"/>
          <p:cNvSpPr>
            <a:spLocks noChangeArrowheads="1"/>
          </p:cNvSpPr>
          <p:nvPr/>
        </p:nvSpPr>
        <p:spPr bwMode="auto">
          <a:xfrm>
            <a:off x="1600489" y="6185647"/>
            <a:ext cx="5657273" cy="336176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2777" name="object 22"/>
          <p:cNvSpPr>
            <a:spLocks noChangeArrowheads="1"/>
          </p:cNvSpPr>
          <p:nvPr/>
        </p:nvSpPr>
        <p:spPr bwMode="auto">
          <a:xfrm>
            <a:off x="11545" y="0"/>
            <a:ext cx="9132455" cy="6645088"/>
          </a:xfrm>
          <a:custGeom>
            <a:avLst/>
            <a:gdLst>
              <a:gd name="T0" fmla="*/ 10045446 w 10045700"/>
              <a:gd name="T1" fmla="*/ 7530846 h 7531100"/>
              <a:gd name="T2" fmla="*/ 10045446 w 10045700"/>
              <a:gd name="T3" fmla="*/ 0 h 7531100"/>
              <a:gd name="T4" fmla="*/ 0 w 10045700"/>
              <a:gd name="T5" fmla="*/ 0 h 7531100"/>
              <a:gd name="T6" fmla="*/ 0 w 10045700"/>
              <a:gd name="T7" fmla="*/ 7530846 h 7531100"/>
              <a:gd name="T8" fmla="*/ 10045446 w 10045700"/>
              <a:gd name="T9" fmla="*/ 7530846 h 7531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45700"/>
              <a:gd name="T16" fmla="*/ 0 h 7531100"/>
              <a:gd name="T17" fmla="*/ 10045700 w 10045700"/>
              <a:gd name="T18" fmla="*/ 7531100 h 7531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45700" h="7531100">
                <a:moveTo>
                  <a:pt x="10045446" y="7530846"/>
                </a:moveTo>
                <a:lnTo>
                  <a:pt x="10045446" y="0"/>
                </a:lnTo>
                <a:lnTo>
                  <a:pt x="0" y="0"/>
                </a:lnTo>
                <a:lnTo>
                  <a:pt x="0" y="7530846"/>
                </a:lnTo>
                <a:lnTo>
                  <a:pt x="10045446" y="7530846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2514600" y="78062"/>
            <a:ext cx="5129068" cy="526676"/>
          </a:xfrm>
          <a:prstGeom prst="rect">
            <a:avLst/>
          </a:prstGeom>
        </p:spPr>
        <p:txBody>
          <a:bodyPr vert="horz" lIns="82058" tIns="15386" rIns="82058" bIns="41029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397">
              <a:spcBef>
                <a:spcPts val="121"/>
              </a:spcBef>
              <a:defRPr/>
            </a:pPr>
            <a:r>
              <a:rPr lang="en-US" sz="3300" b="1" spc="18" dirty="0" smtClean="0">
                <a:solidFill>
                  <a:srgbClr val="00B050"/>
                </a:solidFill>
                <a:latin typeface="Arial Narrow" pitchFamily="34" charset="0"/>
              </a:rPr>
              <a:t>THE VON NEUMANN MODEL Contd. </a:t>
            </a:r>
            <a:endParaRPr lang="en-US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4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"/>
          <p:cNvSpPr>
            <a:spLocks noGrp="1"/>
          </p:cNvSpPr>
          <p:nvPr>
            <p:ph type="ctrTitle"/>
          </p:nvPr>
        </p:nvSpPr>
        <p:spPr>
          <a:xfrm>
            <a:off x="0" y="2492375"/>
            <a:ext cx="9144000" cy="1470025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Central Processing Unit (CPU)</a:t>
            </a:r>
            <a:br>
              <a:rPr lang="en-US" dirty="0" smtClean="0">
                <a:solidFill>
                  <a:schemeClr val="bg1"/>
                </a:solidFill>
                <a:latin typeface="Arial" charset="0"/>
              </a:rPr>
            </a:br>
            <a:endParaRPr lang="en-US" dirty="0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6147" name="Picture 4" descr="C:\Users\sys\Downloads\SIST_17-7-2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52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6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971" y="-8462"/>
            <a:ext cx="2393951" cy="56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>
                <a:solidFill>
                  <a:srgbClr val="006600"/>
                </a:solidFill>
                <a:latin typeface="Arial Narrow" pitchFamily="34" charset="0"/>
              </a:rPr>
              <a:t>C= A +B</a:t>
            </a:r>
            <a:endParaRPr lang="en-US" sz="2800" dirty="0">
              <a:solidFill>
                <a:srgbClr val="006600"/>
              </a:solidFill>
              <a:latin typeface="Arial Narrow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0464" y="157442"/>
            <a:ext cx="3590925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Arial Narrow" pitchFamily="34" charset="0"/>
              </a:rPr>
              <a:t>High level language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71" y="924333"/>
            <a:ext cx="8839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Macro Level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Get input from the input device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Store it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somewhere </a:t>
            </a:r>
            <a:r>
              <a:rPr lang="en-US" dirty="0" smtClean="0">
                <a:latin typeface="Arial Narrow" pitchFamily="34" charset="0"/>
              </a:rPr>
              <a:t>(Memory or register)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Operation should be performed (Arithmetic or logic operations- correct operation should be selected)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On the operands, the operation should be performed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After performing operation, result should be stored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somewhere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This somewhere will be answered by COMPUTER ARCHITECTURE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After getting the input, A value will be stored in one among the many registers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Selection unit is responsible for selecting the register (</a:t>
            </a:r>
            <a:r>
              <a:rPr lang="en-US" dirty="0">
                <a:solidFill>
                  <a:srgbClr val="FF0000"/>
                </a:solidFill>
                <a:latin typeface="Arial Narrow" pitchFamily="34" charset="0"/>
              </a:rPr>
              <a:t>Decoder or Multiplexer is used</a:t>
            </a:r>
            <a:r>
              <a:rPr lang="en-US" dirty="0">
                <a:latin typeface="Arial Narrow" pitchFamily="34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After </a:t>
            </a:r>
            <a:r>
              <a:rPr lang="en-US" dirty="0">
                <a:latin typeface="Arial Narrow" pitchFamily="34" charset="0"/>
              </a:rPr>
              <a:t>getting the input, </a:t>
            </a:r>
            <a:r>
              <a:rPr lang="en-US" dirty="0" smtClean="0">
                <a:latin typeface="Arial Narrow" pitchFamily="34" charset="0"/>
              </a:rPr>
              <a:t>B </a:t>
            </a:r>
            <a:r>
              <a:rPr lang="en-US" dirty="0">
                <a:latin typeface="Arial Narrow" pitchFamily="34" charset="0"/>
              </a:rPr>
              <a:t>value will be stored in one among the many registers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From the registers, using wires or data bus data will be transferred to the ALU for performing arithmetic operations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Again the result will be stored in any one of the registers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Easy to explain in English, but machine will not understand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6600"/>
                </a:solidFill>
                <a:latin typeface="Arial Narrow" pitchFamily="34" charset="0"/>
              </a:rPr>
              <a:t>A Control word, used for performing all these operations. By writing a set of sequences called a control word, we could make the machine perform any operation that we require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latin typeface="Arial Narrow" pitchFamily="34" charset="0"/>
              </a:rPr>
              <a:t>From Macro </a:t>
            </a:r>
            <a:r>
              <a:rPr lang="en-US" dirty="0" err="1" smtClean="0">
                <a:latin typeface="Arial Narrow" pitchFamily="34" charset="0"/>
              </a:rPr>
              <a:t>leve</a:t>
            </a:r>
            <a:r>
              <a:rPr lang="en-US" dirty="0" smtClean="0">
                <a:latin typeface="Arial Narrow" pitchFamily="34" charset="0"/>
              </a:rPr>
              <a:t> C=A+B,  </a:t>
            </a: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understanding it in micro level is dealt in computer architecture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dirty="0" smtClean="0">
              <a:latin typeface="Arial Narrow" pitchFamily="34" charset="0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dirty="0" smtClean="0">
              <a:latin typeface="Arial Narrow" pitchFamily="34" charset="0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308586" cy="482953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altLang="ko-KR" sz="3300" b="1" spc="18" dirty="0" smtClean="0">
                <a:solidFill>
                  <a:srgbClr val="00B050"/>
                </a:solidFill>
                <a:latin typeface="Arial Narrow" pitchFamily="34" charset="0"/>
              </a:rPr>
              <a:t>CENTRAL  PROCESSING UNIT (CPU)</a:t>
            </a:r>
            <a:endParaRPr lang="en-US" altLang="ko-KR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760663" y="3332163"/>
            <a:ext cx="349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600200" y="1143000"/>
            <a:ext cx="7391400" cy="52916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marL="571500" lvl="1" defTabSz="762000" eaLnBrk="0" hangingPunct="0">
              <a:lnSpc>
                <a:spcPct val="86000"/>
              </a:lnSpc>
              <a:spcBef>
                <a:spcPct val="40000"/>
              </a:spcBef>
              <a:defRPr/>
            </a:pPr>
            <a:endParaRPr kumimoji="1" lang="en-US" altLang="ko-KR" dirty="0">
              <a:latin typeface="Arial" charset="0"/>
              <a:ea typeface="굴림" pitchFamily="50" charset="-127"/>
            </a:endParaRPr>
          </a:p>
          <a:p>
            <a:pPr marL="971550" lvl="1" indent="-400050" defTabSz="762000" eaLnBrk="0" hangingPunct="0">
              <a:lnSpc>
                <a:spcPct val="86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kumimoji="1" lang="en-US" altLang="ko-KR" sz="3600" b="1" dirty="0" smtClean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Introduction</a:t>
            </a:r>
            <a:endParaRPr kumimoji="1" lang="en-US" altLang="ko-KR" sz="3600" b="1" dirty="0">
              <a:solidFill>
                <a:schemeClr val="accent2">
                  <a:lumMod val="50000"/>
                </a:schemeClr>
              </a:solidFill>
              <a:latin typeface="Arial Narrow" pitchFamily="34" charset="0"/>
              <a:ea typeface="굴림" pitchFamily="50" charset="-127"/>
            </a:endParaRPr>
          </a:p>
          <a:p>
            <a:pPr marL="971550" lvl="1" indent="-400050" defTabSz="762000" eaLnBrk="0" hangingPunct="0">
              <a:lnSpc>
                <a:spcPct val="86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kumimoji="1" lang="en-US" altLang="ko-KR" sz="3600" b="1" dirty="0" smtClean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General </a:t>
            </a:r>
            <a:r>
              <a:rPr kumimoji="1" lang="en-US" altLang="ko-KR" sz="3600" b="1" dirty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Register Organization</a:t>
            </a:r>
          </a:p>
          <a:p>
            <a:pPr marL="971550" lvl="1" indent="-400050" defTabSz="762000" eaLnBrk="0" hangingPunct="0">
              <a:lnSpc>
                <a:spcPct val="86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kumimoji="1" lang="en-US" altLang="ko-KR" sz="3600" b="1" dirty="0" smtClean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Stack </a:t>
            </a:r>
            <a:r>
              <a:rPr kumimoji="1" lang="en-US" altLang="ko-KR" sz="3600" b="1" dirty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Organization</a:t>
            </a:r>
          </a:p>
          <a:p>
            <a:pPr marL="971550" lvl="1" indent="-400050" defTabSz="762000" eaLnBrk="0" hangingPunct="0">
              <a:lnSpc>
                <a:spcPct val="86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kumimoji="1" lang="en-US" altLang="ko-KR" sz="3600" b="1" dirty="0">
                <a:solidFill>
                  <a:schemeClr val="accent2">
                    <a:lumMod val="50000"/>
                  </a:schemeClr>
                </a:solidFill>
                <a:latin typeface="Arial Narrow" pitchFamily="34" charset="0"/>
                <a:ea typeface="굴림" pitchFamily="50" charset="-127"/>
              </a:rPr>
              <a:t>Reverse Polish Notation (RPN)</a:t>
            </a:r>
          </a:p>
          <a:p>
            <a:pPr marL="571500" lvl="1" defTabSz="762000" eaLnBrk="0" hangingPunct="0">
              <a:lnSpc>
                <a:spcPct val="86000"/>
              </a:lnSpc>
              <a:spcBef>
                <a:spcPct val="40000"/>
              </a:spcBef>
              <a:buFontTx/>
              <a:buChar char="•"/>
              <a:defRPr/>
            </a:pPr>
            <a:endParaRPr kumimoji="1" lang="en-US" altLang="ko-KR" sz="3600" dirty="0">
              <a:latin typeface="Arial Narrow" pitchFamily="34" charset="0"/>
              <a:ea typeface="굴림" pitchFamily="50" charset="-127"/>
            </a:endParaRPr>
          </a:p>
          <a:p>
            <a:pPr marL="571500" lvl="1" defTabSz="762000" eaLnBrk="0" hangingPunct="0">
              <a:lnSpc>
                <a:spcPct val="86000"/>
              </a:lnSpc>
              <a:spcBef>
                <a:spcPct val="40000"/>
              </a:spcBef>
              <a:defRPr/>
            </a:pPr>
            <a:endParaRPr kumimoji="1" lang="en-US" altLang="ko-KR" sz="3600" dirty="0">
              <a:latin typeface="Arial Narrow" pitchFamily="34" charset="0"/>
              <a:ea typeface="굴림" pitchFamily="50" charset="-127"/>
            </a:endParaRPr>
          </a:p>
          <a:p>
            <a:pPr marL="571500" lvl="1" defTabSz="762000" eaLnBrk="0" hangingPunct="0">
              <a:lnSpc>
                <a:spcPct val="86000"/>
              </a:lnSpc>
              <a:spcBef>
                <a:spcPct val="40000"/>
              </a:spcBef>
              <a:buFontTx/>
              <a:buChar char="•"/>
              <a:defRPr/>
            </a:pPr>
            <a:endParaRPr kumimoji="1" lang="en-US" altLang="ko-KR" sz="2000" dirty="0">
              <a:latin typeface="Arial" charset="0"/>
              <a:ea typeface="굴림" pitchFamily="50" charset="-127"/>
            </a:endParaRPr>
          </a:p>
          <a:p>
            <a:pPr marL="571500" lvl="1" defTabSz="762000" eaLnBrk="0" hangingPunct="0">
              <a:lnSpc>
                <a:spcPct val="86000"/>
              </a:lnSpc>
              <a:spcBef>
                <a:spcPct val="40000"/>
              </a:spcBef>
              <a:buFontTx/>
              <a:buChar char="•"/>
              <a:defRPr/>
            </a:pPr>
            <a:endParaRPr kumimoji="1" lang="en-US" altLang="ko-KR" sz="2000" dirty="0"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69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162800" cy="793750"/>
          </a:xfrm>
        </p:spPr>
        <p:txBody>
          <a:bodyPr/>
          <a:lstStyle/>
          <a:p>
            <a:pPr algn="ctr"/>
            <a:r>
              <a:rPr lang="en-US" altLang="ko-KR" sz="3300" spc="18" dirty="0" smtClean="0">
                <a:solidFill>
                  <a:srgbClr val="00B050"/>
                </a:solidFill>
                <a:latin typeface="Arial Narrow" pitchFamily="34" charset="0"/>
              </a:rPr>
              <a:t>MAJOR  COMPONENTS  OF  CPU</a:t>
            </a:r>
            <a:endParaRPr lang="en-US" sz="3300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7171" name="Text Placeholder 6"/>
          <p:cNvSpPr>
            <a:spLocks noGrp="1"/>
          </p:cNvSpPr>
          <p:nvPr>
            <p:ph type="body" sz="half" idx="2"/>
          </p:nvPr>
        </p:nvSpPr>
        <p:spPr>
          <a:xfrm>
            <a:off x="134326" y="939149"/>
            <a:ext cx="5990271" cy="2818922"/>
          </a:xfrm>
        </p:spPr>
        <p:txBody>
          <a:bodyPr>
            <a:normAutofit/>
          </a:bodyPr>
          <a:lstStyle/>
          <a:p>
            <a:pPr defTabSz="762000">
              <a:lnSpc>
                <a:spcPct val="90000"/>
              </a:lnSpc>
              <a:defRPr/>
            </a:pPr>
            <a:r>
              <a:rPr kumimoji="1" lang="en-US" altLang="ko-KR" sz="2000" b="1" dirty="0" smtClean="0">
                <a:solidFill>
                  <a:srgbClr val="C00000"/>
                </a:solidFill>
                <a:latin typeface="Arial Narrow" pitchFamily="34" charset="0"/>
                <a:ea typeface="굴림" pitchFamily="50" charset="-127"/>
              </a:rPr>
              <a:t>CPU:</a:t>
            </a:r>
          </a:p>
          <a:p>
            <a:pPr algn="just" defTabSz="762000">
              <a:lnSpc>
                <a:spcPct val="110000"/>
              </a:lnSpc>
              <a:defRPr/>
            </a:pPr>
            <a:r>
              <a:rPr kumimoji="1" lang="en-US" altLang="ko-KR" sz="2000" dirty="0" smtClean="0">
                <a:latin typeface="Arial Narrow" pitchFamily="34" charset="0"/>
                <a:ea typeface="굴림" pitchFamily="50" charset="-127"/>
              </a:rPr>
              <a:t>Central Processing Unit(CPU) is the part of the computer that performs bulk data processing operation</a:t>
            </a:r>
          </a:p>
          <a:p>
            <a:pPr defTabSz="762000">
              <a:lnSpc>
                <a:spcPct val="90000"/>
              </a:lnSpc>
              <a:defRPr/>
            </a:pPr>
            <a:r>
              <a:rPr kumimoji="1" lang="en-US" altLang="ko-KR" sz="2000" b="1" dirty="0" smtClean="0">
                <a:solidFill>
                  <a:srgbClr val="C00000"/>
                </a:solidFill>
                <a:latin typeface="Arial Narrow" pitchFamily="34" charset="0"/>
                <a:ea typeface="굴림" pitchFamily="50" charset="-127"/>
              </a:rPr>
              <a:t>Components:</a:t>
            </a:r>
          </a:p>
          <a:p>
            <a:pPr marL="509588" defTabSz="7620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kumimoji="1" lang="en-US" altLang="ko-KR" sz="2000" dirty="0" smtClean="0">
                <a:latin typeface="Arial Narrow" pitchFamily="34" charset="0"/>
                <a:ea typeface="굴림" pitchFamily="50" charset="-127"/>
              </a:rPr>
              <a:t>   ALU</a:t>
            </a:r>
          </a:p>
          <a:p>
            <a:pPr marL="509588" defTabSz="7620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kumimoji="1" lang="en-US" altLang="ko-KR" sz="2000" dirty="0" smtClean="0">
                <a:latin typeface="Arial Narrow" pitchFamily="34" charset="0"/>
                <a:ea typeface="굴림" pitchFamily="50" charset="-127"/>
              </a:rPr>
              <a:t>   Registers</a:t>
            </a:r>
          </a:p>
          <a:p>
            <a:pPr marL="509588" defTabSz="7620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kumimoji="1" lang="en-US" altLang="ko-KR" sz="2000" dirty="0" smtClean="0">
                <a:latin typeface="Arial Narrow" pitchFamily="34" charset="0"/>
                <a:ea typeface="굴림" pitchFamily="50" charset="-127"/>
              </a:rPr>
              <a:t>	  Control Unit</a:t>
            </a:r>
            <a:endParaRPr kumimoji="1" lang="en-US" altLang="ko-KR" sz="2900" dirty="0" smtClean="0">
              <a:latin typeface="Arial Narrow" pitchFamily="34" charset="0"/>
              <a:ea typeface="굴림" pitchFamily="50" charset="-127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4105368" y="1390163"/>
            <a:ext cx="5051426" cy="2672765"/>
            <a:chOff x="0" y="0"/>
            <a:chExt cx="4540223" cy="1916553"/>
          </a:xfrm>
        </p:grpSpPr>
        <p:sp>
          <p:nvSpPr>
            <p:cNvPr id="32" name="Rectangle 31"/>
            <p:cNvSpPr/>
            <p:nvPr/>
          </p:nvSpPr>
          <p:spPr>
            <a:xfrm>
              <a:off x="0" y="1771697"/>
              <a:ext cx="50648" cy="144856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Arial Narrow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1600">
                <a:solidFill>
                  <a:srgbClr val="000000"/>
                </a:solidFill>
                <a:latin typeface="Arial Narrow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42545" y="1771697"/>
              <a:ext cx="50648" cy="144856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Arial Narrow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1600">
                <a:solidFill>
                  <a:srgbClr val="000000"/>
                </a:solidFill>
                <a:latin typeface="Arial Narrow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4" name="Shape 83"/>
            <p:cNvSpPr/>
            <p:nvPr/>
          </p:nvSpPr>
          <p:spPr>
            <a:xfrm>
              <a:off x="253240" y="644422"/>
              <a:ext cx="1566468" cy="533924"/>
            </a:xfrm>
            <a:custGeom>
              <a:avLst/>
              <a:gdLst/>
              <a:ahLst/>
              <a:cxnLst/>
              <a:rect l="0" t="0" r="0" b="0"/>
              <a:pathLst>
                <a:path w="1566672" h="533400">
                  <a:moveTo>
                    <a:pt x="0" y="533400"/>
                  </a:moveTo>
                  <a:lnTo>
                    <a:pt x="1566672" y="533400"/>
                  </a:lnTo>
                  <a:lnTo>
                    <a:pt x="1566672" y="0"/>
                  </a:lnTo>
                  <a:lnTo>
                    <a:pt x="0" y="0"/>
                  </a:lnTo>
                  <a:close/>
                </a:path>
              </a:pathLst>
            </a:custGeom>
            <a:ln w="8953" cap="rnd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403165" y="708942"/>
              <a:ext cx="1250641" cy="15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15000"/>
                </a:lnSpc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Control Unit (CU)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4888" y="1041847"/>
              <a:ext cx="38589" cy="11421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Arial Narrow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1600">
                <a:solidFill>
                  <a:srgbClr val="000000"/>
                </a:solidFill>
                <a:latin typeface="Arial Narrow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Shape 88"/>
            <p:cNvSpPr/>
            <p:nvPr/>
          </p:nvSpPr>
          <p:spPr>
            <a:xfrm>
              <a:off x="2739810" y="0"/>
              <a:ext cx="1565261" cy="534852"/>
            </a:xfrm>
            <a:custGeom>
              <a:avLst/>
              <a:gdLst/>
              <a:ahLst/>
              <a:cxnLst/>
              <a:rect l="0" t="0" r="0" b="0"/>
              <a:pathLst>
                <a:path w="1565148" h="534924">
                  <a:moveTo>
                    <a:pt x="0" y="534924"/>
                  </a:moveTo>
                  <a:lnTo>
                    <a:pt x="1565148" y="534924"/>
                  </a:lnTo>
                  <a:lnTo>
                    <a:pt x="1565148" y="0"/>
                  </a:lnTo>
                  <a:lnTo>
                    <a:pt x="0" y="0"/>
                  </a:lnTo>
                  <a:close/>
                </a:path>
              </a:pathLst>
            </a:custGeom>
            <a:ln w="8953" cap="rnd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2920633" y="157548"/>
              <a:ext cx="1489175" cy="195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15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 Narrow" pitchFamily="34" charset="0"/>
                </a:rPr>
                <a:t>Register set </a:t>
              </a:r>
            </a:p>
          </p:txBody>
        </p:sp>
        <p:sp>
          <p:nvSpPr>
            <p:cNvPr id="39" name="Shape 91"/>
            <p:cNvSpPr/>
            <p:nvPr/>
          </p:nvSpPr>
          <p:spPr>
            <a:xfrm>
              <a:off x="2739810" y="1132846"/>
              <a:ext cx="1565261" cy="724279"/>
            </a:xfrm>
            <a:custGeom>
              <a:avLst/>
              <a:gdLst/>
              <a:ahLst/>
              <a:cxnLst/>
              <a:rect l="0" t="0" r="0" b="0"/>
              <a:pathLst>
                <a:path w="1565148" h="723900">
                  <a:moveTo>
                    <a:pt x="0" y="723900"/>
                  </a:moveTo>
                  <a:lnTo>
                    <a:pt x="1565148" y="723900"/>
                  </a:lnTo>
                  <a:lnTo>
                    <a:pt x="1565148" y="0"/>
                  </a:lnTo>
                  <a:lnTo>
                    <a:pt x="0" y="0"/>
                  </a:lnTo>
                  <a:close/>
                </a:path>
              </a:pathLst>
            </a:custGeom>
            <a:ln w="8953" cap="rnd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2740152" y="1219938"/>
              <a:ext cx="1800071" cy="188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15000"/>
                </a:lnSpc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Arithmetic Logic Unit 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35526" y="1509843"/>
              <a:ext cx="63913" cy="188498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Arial Narrow" pitchFamily="34" charset="0"/>
                  <a:ea typeface="Arial" panose="020B0604020202020204" pitchFamily="34" charset="0"/>
                </a:rPr>
                <a:t>(</a:t>
              </a:r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3383278" y="1509706"/>
              <a:ext cx="488654" cy="18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15000"/>
                </a:lnSpc>
              </a:pPr>
              <a:r>
                <a:rPr lang="en-US" sz="1600" b="1">
                  <a:solidFill>
                    <a:srgbClr val="000000"/>
                  </a:solidFill>
                  <a:latin typeface="Arial Narrow" pitchFamily="34" charset="0"/>
                </a:rPr>
                <a:t>ALU </a:t>
              </a:r>
            </a:p>
          </p:txBody>
        </p:sp>
        <p:sp>
          <p:nvSpPr>
            <p:cNvPr id="43" name="Shape 94"/>
            <p:cNvSpPr/>
            <p:nvPr/>
          </p:nvSpPr>
          <p:spPr>
            <a:xfrm>
              <a:off x="1814884" y="1019562"/>
              <a:ext cx="924927" cy="528352"/>
            </a:xfrm>
            <a:custGeom>
              <a:avLst/>
              <a:gdLst/>
              <a:ahLst/>
              <a:cxnLst/>
              <a:rect l="0" t="0" r="0" b="0"/>
              <a:pathLst>
                <a:path w="925068" h="528828">
                  <a:moveTo>
                    <a:pt x="4572" y="0"/>
                  </a:moveTo>
                  <a:lnTo>
                    <a:pt x="464820" y="0"/>
                  </a:lnTo>
                  <a:lnTo>
                    <a:pt x="467868" y="1524"/>
                  </a:lnTo>
                  <a:lnTo>
                    <a:pt x="469392" y="4572"/>
                  </a:lnTo>
                  <a:lnTo>
                    <a:pt x="469392" y="489204"/>
                  </a:lnTo>
                  <a:lnTo>
                    <a:pt x="853440" y="489204"/>
                  </a:lnTo>
                  <a:lnTo>
                    <a:pt x="853440" y="457200"/>
                  </a:lnTo>
                  <a:lnTo>
                    <a:pt x="925068" y="493776"/>
                  </a:lnTo>
                  <a:lnTo>
                    <a:pt x="853440" y="528828"/>
                  </a:lnTo>
                  <a:lnTo>
                    <a:pt x="853440" y="498348"/>
                  </a:lnTo>
                  <a:lnTo>
                    <a:pt x="464820" y="498348"/>
                  </a:lnTo>
                  <a:lnTo>
                    <a:pt x="461772" y="496824"/>
                  </a:lnTo>
                  <a:lnTo>
                    <a:pt x="460248" y="493776"/>
                  </a:lnTo>
                  <a:lnTo>
                    <a:pt x="460248" y="9144"/>
                  </a:lnTo>
                  <a:lnTo>
                    <a:pt x="4572" y="9144"/>
                  </a:lnTo>
                  <a:lnTo>
                    <a:pt x="1524" y="7620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4572" y="0"/>
                  </a:lnTo>
                  <a:close/>
                </a:path>
              </a:pathLst>
            </a:custGeom>
            <a:ln w="0" cap="rnd">
              <a:miter lim="101600"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44" name="Shape 95"/>
            <p:cNvSpPr/>
            <p:nvPr/>
          </p:nvSpPr>
          <p:spPr>
            <a:xfrm>
              <a:off x="1814884" y="219141"/>
              <a:ext cx="924927" cy="583137"/>
            </a:xfrm>
            <a:custGeom>
              <a:avLst/>
              <a:gdLst/>
              <a:ahLst/>
              <a:cxnLst/>
              <a:rect l="0" t="0" r="0" b="0"/>
              <a:pathLst>
                <a:path w="925068" h="582168">
                  <a:moveTo>
                    <a:pt x="853440" y="0"/>
                  </a:moveTo>
                  <a:lnTo>
                    <a:pt x="925068" y="36576"/>
                  </a:lnTo>
                  <a:lnTo>
                    <a:pt x="853440" y="71628"/>
                  </a:lnTo>
                  <a:lnTo>
                    <a:pt x="853440" y="41148"/>
                  </a:lnTo>
                  <a:lnTo>
                    <a:pt x="469392" y="41148"/>
                  </a:lnTo>
                  <a:lnTo>
                    <a:pt x="469392" y="577596"/>
                  </a:lnTo>
                  <a:lnTo>
                    <a:pt x="467868" y="580644"/>
                  </a:lnTo>
                  <a:lnTo>
                    <a:pt x="464820" y="582168"/>
                  </a:lnTo>
                  <a:lnTo>
                    <a:pt x="4572" y="582168"/>
                  </a:lnTo>
                  <a:lnTo>
                    <a:pt x="1524" y="580644"/>
                  </a:lnTo>
                  <a:lnTo>
                    <a:pt x="0" y="577596"/>
                  </a:lnTo>
                  <a:lnTo>
                    <a:pt x="1524" y="574548"/>
                  </a:lnTo>
                  <a:lnTo>
                    <a:pt x="4572" y="573024"/>
                  </a:lnTo>
                  <a:lnTo>
                    <a:pt x="460248" y="573024"/>
                  </a:lnTo>
                  <a:lnTo>
                    <a:pt x="460248" y="36576"/>
                  </a:lnTo>
                  <a:lnTo>
                    <a:pt x="461772" y="33528"/>
                  </a:lnTo>
                  <a:lnTo>
                    <a:pt x="464820" y="32004"/>
                  </a:lnTo>
                  <a:lnTo>
                    <a:pt x="853440" y="32004"/>
                  </a:lnTo>
                  <a:lnTo>
                    <a:pt x="853440" y="0"/>
                  </a:lnTo>
                  <a:close/>
                </a:path>
              </a:pathLst>
            </a:custGeom>
            <a:ln w="0" cap="rnd">
              <a:miter lim="101600"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45" name="Shape 96"/>
            <p:cNvSpPr/>
            <p:nvPr/>
          </p:nvSpPr>
          <p:spPr>
            <a:xfrm>
              <a:off x="3837182" y="530209"/>
              <a:ext cx="72354" cy="602637"/>
            </a:xfrm>
            <a:custGeom>
              <a:avLst/>
              <a:gdLst/>
              <a:ahLst/>
              <a:cxnLst/>
              <a:rect l="0" t="0" r="0" b="0"/>
              <a:pathLst>
                <a:path w="71628" h="601980">
                  <a:moveTo>
                    <a:pt x="32004" y="0"/>
                  </a:moveTo>
                  <a:lnTo>
                    <a:pt x="38100" y="0"/>
                  </a:lnTo>
                  <a:lnTo>
                    <a:pt x="39624" y="4572"/>
                  </a:lnTo>
                  <a:lnTo>
                    <a:pt x="39624" y="530352"/>
                  </a:lnTo>
                  <a:lnTo>
                    <a:pt x="71628" y="530352"/>
                  </a:lnTo>
                  <a:lnTo>
                    <a:pt x="35052" y="601980"/>
                  </a:lnTo>
                  <a:lnTo>
                    <a:pt x="0" y="530352"/>
                  </a:lnTo>
                  <a:lnTo>
                    <a:pt x="30480" y="530352"/>
                  </a:lnTo>
                  <a:lnTo>
                    <a:pt x="30480" y="4572"/>
                  </a:lnTo>
                  <a:lnTo>
                    <a:pt x="32004" y="0"/>
                  </a:lnTo>
                  <a:close/>
                </a:path>
              </a:pathLst>
            </a:custGeom>
            <a:ln w="0" cap="rnd">
              <a:miter lim="101600"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  <p:sp>
          <p:nvSpPr>
            <p:cNvPr id="46" name="Shape 97"/>
            <p:cNvSpPr/>
            <p:nvPr/>
          </p:nvSpPr>
          <p:spPr>
            <a:xfrm>
              <a:off x="3122082" y="534852"/>
              <a:ext cx="72354" cy="601709"/>
            </a:xfrm>
            <a:custGeom>
              <a:avLst/>
              <a:gdLst/>
              <a:ahLst/>
              <a:cxnLst/>
              <a:rect l="0" t="0" r="0" b="0"/>
              <a:pathLst>
                <a:path w="71628" h="601980">
                  <a:moveTo>
                    <a:pt x="35052" y="0"/>
                  </a:moveTo>
                  <a:lnTo>
                    <a:pt x="71628" y="71628"/>
                  </a:lnTo>
                  <a:lnTo>
                    <a:pt x="39624" y="71628"/>
                  </a:lnTo>
                  <a:lnTo>
                    <a:pt x="39624" y="597408"/>
                  </a:lnTo>
                  <a:lnTo>
                    <a:pt x="38100" y="600456"/>
                  </a:lnTo>
                  <a:lnTo>
                    <a:pt x="35052" y="601980"/>
                  </a:lnTo>
                  <a:lnTo>
                    <a:pt x="32004" y="600456"/>
                  </a:lnTo>
                  <a:lnTo>
                    <a:pt x="30480" y="597408"/>
                  </a:lnTo>
                  <a:lnTo>
                    <a:pt x="30480" y="71628"/>
                  </a:lnTo>
                  <a:lnTo>
                    <a:pt x="0" y="71628"/>
                  </a:lnTo>
                  <a:lnTo>
                    <a:pt x="35052" y="0"/>
                  </a:lnTo>
                  <a:close/>
                </a:path>
              </a:pathLst>
            </a:custGeom>
            <a:ln w="0" cap="rnd">
              <a:miter lim="101600"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>
                <a:defRPr/>
              </a:pPr>
              <a:endParaRPr lang="en-US" sz="1600">
                <a:latin typeface="Arial Narrow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729" y="3548835"/>
            <a:ext cx="87830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2000">
              <a:lnSpc>
                <a:spcPct val="90000"/>
              </a:lnSpc>
              <a:defRPr/>
            </a:pPr>
            <a:r>
              <a:rPr kumimoji="1" lang="en-US" altLang="ko-KR" sz="2000" b="1" u="sng" dirty="0">
                <a:solidFill>
                  <a:srgbClr val="C00000"/>
                </a:solidFill>
                <a:latin typeface="Arial Narrow" pitchFamily="34" charset="0"/>
                <a:ea typeface="굴림" pitchFamily="50" charset="-127"/>
              </a:rPr>
              <a:t>Arithmetic Logic Unit (ALU):</a:t>
            </a:r>
          </a:p>
          <a:p>
            <a:pPr algn="just" defTabSz="762000">
              <a:defRPr/>
            </a:pP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Performs the required </a:t>
            </a:r>
            <a:r>
              <a:rPr kumimoji="1" lang="en-US" altLang="ko-KR" sz="2000" dirty="0" smtClean="0">
                <a:latin typeface="Arial Narrow" pitchFamily="34" charset="0"/>
                <a:ea typeface="굴림" pitchFamily="50" charset="-127"/>
              </a:rPr>
              <a:t>micro operations </a:t>
            </a: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for executing the instructions</a:t>
            </a:r>
          </a:p>
          <a:p>
            <a:pPr defTabSz="762000">
              <a:defRPr/>
            </a:pP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               Arithmetic calculations, </a:t>
            </a:r>
          </a:p>
          <a:p>
            <a:pPr defTabSz="762000">
              <a:defRPr/>
            </a:pP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	Logical computations, 	</a:t>
            </a:r>
          </a:p>
          <a:p>
            <a:pPr defTabSz="762000">
              <a:defRPr/>
            </a:pP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	Shifts/Rotates</a:t>
            </a:r>
          </a:p>
          <a:p>
            <a:pPr defTabSz="762000">
              <a:lnSpc>
                <a:spcPct val="90000"/>
              </a:lnSpc>
              <a:defRPr/>
            </a:pPr>
            <a:r>
              <a:rPr kumimoji="1" lang="en-US" altLang="ko-KR" sz="2000" b="1" u="sng" dirty="0">
                <a:solidFill>
                  <a:srgbClr val="C00000"/>
                </a:solidFill>
                <a:latin typeface="Arial Narrow" pitchFamily="34" charset="0"/>
                <a:ea typeface="굴림" pitchFamily="50" charset="-127"/>
              </a:rPr>
              <a:t>Registers:</a:t>
            </a:r>
          </a:p>
          <a:p>
            <a:pPr defTabSz="762000">
              <a:lnSpc>
                <a:spcPct val="110000"/>
              </a:lnSpc>
              <a:defRPr/>
            </a:pP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             Stores intermediate date used during the execution of instructions</a:t>
            </a:r>
          </a:p>
          <a:p>
            <a:pPr defTabSz="762000">
              <a:lnSpc>
                <a:spcPct val="90000"/>
              </a:lnSpc>
              <a:defRPr/>
            </a:pPr>
            <a:r>
              <a:rPr kumimoji="1" lang="en-US" altLang="ko-KR" sz="2000" b="1" u="sng" dirty="0">
                <a:solidFill>
                  <a:srgbClr val="C00000"/>
                </a:solidFill>
                <a:latin typeface="Arial Narrow" pitchFamily="34" charset="0"/>
                <a:ea typeface="굴림" pitchFamily="50" charset="-127"/>
              </a:rPr>
              <a:t>Control Unit : </a:t>
            </a:r>
          </a:p>
          <a:p>
            <a:pPr defTabSz="762000">
              <a:lnSpc>
                <a:spcPct val="110000"/>
              </a:lnSpc>
              <a:defRPr/>
            </a:pPr>
            <a:r>
              <a:rPr kumimoji="1" lang="en-US" altLang="ko-KR" sz="2000" b="1" dirty="0">
                <a:latin typeface="Arial Narrow" pitchFamily="34" charset="0"/>
                <a:ea typeface="굴림" pitchFamily="50" charset="-127"/>
              </a:rPr>
              <a:t>	</a:t>
            </a:r>
            <a:r>
              <a:rPr kumimoji="1" lang="en-US" altLang="ko-KR" sz="2000" dirty="0">
                <a:latin typeface="Arial Narrow" pitchFamily="34" charset="0"/>
                <a:ea typeface="굴림" pitchFamily="50" charset="-127"/>
              </a:rPr>
              <a:t>Supervises the transfer of information among registers and instructs the ALU as to which operation to perform</a:t>
            </a:r>
          </a:p>
          <a:p>
            <a:pPr defTabSz="762000">
              <a:lnSpc>
                <a:spcPct val="90000"/>
              </a:lnSpc>
              <a:defRPr/>
            </a:pPr>
            <a:endParaRPr kumimoji="1" lang="en-US" altLang="ko-KR" sz="2000" dirty="0">
              <a:ea typeface="굴림" pitchFamily="50" charset="-127"/>
            </a:endParaRPr>
          </a:p>
          <a:p>
            <a:pPr defTabSz="762000">
              <a:defRPr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73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1371600" y="31955"/>
            <a:ext cx="7772400" cy="762000"/>
          </a:xfrm>
        </p:spPr>
        <p:txBody>
          <a:bodyPr/>
          <a:lstStyle/>
          <a:p>
            <a:r>
              <a:rPr lang="en-US" altLang="ko-KR" sz="3300" b="1" spc="18" dirty="0" smtClean="0">
                <a:solidFill>
                  <a:srgbClr val="00B050"/>
                </a:solidFill>
                <a:latin typeface="Arial Narrow" pitchFamily="34" charset="0"/>
              </a:rPr>
              <a:t>GENERAL  REGISTER  ORGANIZATION</a:t>
            </a:r>
            <a:endParaRPr lang="en-US" sz="3300" b="1" spc="18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838200"/>
            <a:ext cx="8382000" cy="6324600"/>
          </a:xfrm>
        </p:spPr>
        <p:txBody>
          <a:bodyPr>
            <a:normAutofit fontScale="47500" lnSpcReduction="20000"/>
          </a:bodyPr>
          <a:lstStyle/>
          <a:p>
            <a:pPr algn="l">
              <a:lnSpc>
                <a:spcPct val="140000"/>
              </a:lnSpc>
              <a:tabLst>
                <a:tab pos="231775" algn="l"/>
              </a:tabLst>
              <a:defRPr/>
            </a:pPr>
            <a:r>
              <a:rPr lang="en-US" sz="5100" b="1" dirty="0" smtClean="0">
                <a:solidFill>
                  <a:srgbClr val="C00000"/>
                </a:solidFill>
                <a:latin typeface="Arial Narrow" pitchFamily="34" charset="0"/>
              </a:rPr>
              <a:t>Memory is needed for storing</a:t>
            </a:r>
          </a:p>
          <a:p>
            <a:pPr marL="1031875" indent="-685800" algn="l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dirty="0" smtClean="0">
                <a:latin typeface="Arial Narrow" pitchFamily="34" charset="0"/>
              </a:rPr>
              <a:t>Pointers</a:t>
            </a:r>
          </a:p>
          <a:p>
            <a:pPr marL="1031875" indent="-685800" algn="l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dirty="0" smtClean="0">
                <a:latin typeface="Arial Narrow" pitchFamily="34" charset="0"/>
              </a:rPr>
              <a:t>Return address</a:t>
            </a:r>
          </a:p>
          <a:p>
            <a:pPr marL="1031875" indent="-685800" algn="l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dirty="0" smtClean="0">
                <a:latin typeface="Arial Narrow" pitchFamily="34" charset="0"/>
              </a:rPr>
              <a:t>Temporary results</a:t>
            </a:r>
          </a:p>
          <a:p>
            <a:pPr marL="1031875" indent="-685800" algn="l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dirty="0" smtClean="0">
                <a:latin typeface="Arial Narrow" pitchFamily="34" charset="0"/>
              </a:rPr>
              <a:t>Partial products during Multiplication</a:t>
            </a:r>
          </a:p>
          <a:p>
            <a:pPr algn="l">
              <a:lnSpc>
                <a:spcPct val="140000"/>
              </a:lnSpc>
              <a:defRPr/>
            </a:pPr>
            <a:r>
              <a:rPr lang="en-US" sz="5100" b="1" dirty="0" smtClean="0">
                <a:solidFill>
                  <a:srgbClr val="C00000"/>
                </a:solidFill>
                <a:latin typeface="Arial Narrow" pitchFamily="34" charset="0"/>
              </a:rPr>
              <a:t>Disadvantage of memory</a:t>
            </a:r>
          </a:p>
          <a:p>
            <a:pPr indent="57150" algn="l">
              <a:lnSpc>
                <a:spcPct val="140000"/>
              </a:lnSpc>
              <a:defRPr/>
            </a:pPr>
            <a:r>
              <a:rPr lang="en-US" sz="5100" dirty="0" smtClean="0">
                <a:latin typeface="Arial Narrow" pitchFamily="34" charset="0"/>
              </a:rPr>
              <a:t> Memory access is the most time consuming operation in a  computer</a:t>
            </a:r>
          </a:p>
          <a:p>
            <a:pPr indent="57150" algn="l">
              <a:lnSpc>
                <a:spcPct val="140000"/>
              </a:lnSpc>
              <a:defRPr/>
            </a:pPr>
            <a:r>
              <a:rPr lang="en-US" sz="5100" b="1" dirty="0" smtClean="0">
                <a:solidFill>
                  <a:srgbClr val="C00000"/>
                </a:solidFill>
                <a:latin typeface="Arial Narrow" pitchFamily="34" charset="0"/>
              </a:rPr>
              <a:t>Register organization</a:t>
            </a:r>
          </a:p>
          <a:p>
            <a:pPr marL="457200" indent="-339725" algn="just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b="1" u="sng" dirty="0" smtClean="0">
                <a:solidFill>
                  <a:schemeClr val="tx1"/>
                </a:solidFill>
                <a:latin typeface="Arial Narrow" pitchFamily="34" charset="0"/>
              </a:rPr>
              <a:t>The more convenient and efficient way to store these intermediate values is using registers</a:t>
            </a:r>
          </a:p>
          <a:p>
            <a:pPr marL="457200" indent="-339725" algn="just">
              <a:lnSpc>
                <a:spcPct val="140000"/>
              </a:lnSpc>
              <a:buFont typeface="Arial" pitchFamily="34" charset="0"/>
              <a:buChar char="•"/>
              <a:defRPr/>
            </a:pPr>
            <a:r>
              <a:rPr lang="en-US" sz="5100" b="1" u="sng" dirty="0" smtClean="0">
                <a:solidFill>
                  <a:schemeClr val="tx1"/>
                </a:solidFill>
                <a:latin typeface="Arial Narrow" pitchFamily="34" charset="0"/>
              </a:rPr>
              <a:t>The register communicate with each other not only for direct data transfer, but also while performing Microoperations</a:t>
            </a:r>
          </a:p>
          <a:p>
            <a:pPr marL="457200" indent="-339725" algn="l">
              <a:lnSpc>
                <a:spcPct val="140000"/>
              </a:lnSpc>
              <a:defRPr/>
            </a:pPr>
            <a:endParaRPr lang="en-US" sz="3800" b="1" u="sng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339725" algn="l">
              <a:lnSpc>
                <a:spcPct val="140000"/>
              </a:lnSpc>
              <a:buFont typeface="Wingdings" pitchFamily="2" charset="2"/>
              <a:buChar char="Ø"/>
              <a:defRPr/>
            </a:pPr>
            <a:endParaRPr lang="en-US" sz="3800" b="1" u="sng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174625"/>
            <a:ext cx="7975600" cy="650875"/>
          </a:xfrm>
          <a:noFill/>
        </p:spPr>
        <p:txBody>
          <a:bodyPr lIns="63500" tIns="25400" rIns="63500" bIns="25400"/>
          <a:lstStyle/>
          <a:p>
            <a:r>
              <a:rPr lang="en-US" sz="3300" b="1" spc="18" dirty="0" smtClean="0">
                <a:solidFill>
                  <a:srgbClr val="339933"/>
                </a:solidFill>
                <a:latin typeface="Arial Narrow" pitchFamily="34" charset="0"/>
              </a:rPr>
              <a:t>GENERAL REGISTER ORGANIZATIONS</a:t>
            </a:r>
            <a:endParaRPr lang="en-US" altLang="ko-KR" sz="3300" b="1" spc="18" dirty="0">
              <a:solidFill>
                <a:srgbClr val="339933"/>
              </a:solidFill>
              <a:latin typeface="Arial Narrow" pitchFamily="34" charset="0"/>
            </a:endParaRPr>
          </a:p>
        </p:txBody>
      </p:sp>
      <p:grpSp>
        <p:nvGrpSpPr>
          <p:cNvPr id="10243" name="Group 4"/>
          <p:cNvGrpSpPr>
            <a:grpSpLocks/>
          </p:cNvGrpSpPr>
          <p:nvPr/>
        </p:nvGrpSpPr>
        <p:grpSpPr bwMode="auto">
          <a:xfrm>
            <a:off x="295150" y="870385"/>
            <a:ext cx="9001250" cy="5486400"/>
            <a:chOff x="1037" y="887"/>
            <a:chExt cx="3901" cy="2957"/>
          </a:xfrm>
        </p:grpSpPr>
        <p:sp>
          <p:nvSpPr>
            <p:cNvPr id="10244" name="Arc 5"/>
            <p:cNvSpPr>
              <a:spLocks/>
            </p:cNvSpPr>
            <p:nvPr/>
          </p:nvSpPr>
          <p:spPr bwMode="auto">
            <a:xfrm>
              <a:off x="2264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5" name="Line 6"/>
            <p:cNvSpPr>
              <a:spLocks noChangeShapeType="1"/>
            </p:cNvSpPr>
            <p:nvPr/>
          </p:nvSpPr>
          <p:spPr bwMode="auto">
            <a:xfrm>
              <a:off x="2298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" name="Arc 7"/>
            <p:cNvSpPr>
              <a:spLocks/>
            </p:cNvSpPr>
            <p:nvPr/>
          </p:nvSpPr>
          <p:spPr bwMode="auto">
            <a:xfrm>
              <a:off x="236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" name="Line 8"/>
            <p:cNvSpPr>
              <a:spLocks noChangeShapeType="1"/>
            </p:cNvSpPr>
            <p:nvPr/>
          </p:nvSpPr>
          <p:spPr bwMode="auto">
            <a:xfrm>
              <a:off x="2399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Arc 9"/>
            <p:cNvSpPr>
              <a:spLocks/>
            </p:cNvSpPr>
            <p:nvPr/>
          </p:nvSpPr>
          <p:spPr bwMode="auto">
            <a:xfrm>
              <a:off x="247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9" name="Line 10"/>
            <p:cNvSpPr>
              <a:spLocks noChangeShapeType="1"/>
            </p:cNvSpPr>
            <p:nvPr/>
          </p:nvSpPr>
          <p:spPr bwMode="auto">
            <a:xfrm>
              <a:off x="2509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Arc 11"/>
            <p:cNvSpPr>
              <a:spLocks/>
            </p:cNvSpPr>
            <p:nvPr/>
          </p:nvSpPr>
          <p:spPr bwMode="auto">
            <a:xfrm>
              <a:off x="2576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1" name="Line 12"/>
            <p:cNvSpPr>
              <a:spLocks noChangeShapeType="1"/>
            </p:cNvSpPr>
            <p:nvPr/>
          </p:nvSpPr>
          <p:spPr bwMode="auto">
            <a:xfrm>
              <a:off x="2610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Arc 13"/>
            <p:cNvSpPr>
              <a:spLocks/>
            </p:cNvSpPr>
            <p:nvPr/>
          </p:nvSpPr>
          <p:spPr bwMode="auto">
            <a:xfrm>
              <a:off x="2677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Line 14"/>
            <p:cNvSpPr>
              <a:spLocks noChangeShapeType="1"/>
            </p:cNvSpPr>
            <p:nvPr/>
          </p:nvSpPr>
          <p:spPr bwMode="auto">
            <a:xfrm>
              <a:off x="2711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4" name="Arc 15"/>
            <p:cNvSpPr>
              <a:spLocks/>
            </p:cNvSpPr>
            <p:nvPr/>
          </p:nvSpPr>
          <p:spPr bwMode="auto">
            <a:xfrm>
              <a:off x="278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>
              <a:off x="2821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Arc 17"/>
            <p:cNvSpPr>
              <a:spLocks/>
            </p:cNvSpPr>
            <p:nvPr/>
          </p:nvSpPr>
          <p:spPr bwMode="auto">
            <a:xfrm>
              <a:off x="2887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Line 18"/>
            <p:cNvSpPr>
              <a:spLocks noChangeShapeType="1"/>
            </p:cNvSpPr>
            <p:nvPr/>
          </p:nvSpPr>
          <p:spPr bwMode="auto">
            <a:xfrm>
              <a:off x="2922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Arc 19"/>
            <p:cNvSpPr>
              <a:spLocks/>
            </p:cNvSpPr>
            <p:nvPr/>
          </p:nvSpPr>
          <p:spPr bwMode="auto">
            <a:xfrm>
              <a:off x="2988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Line 20"/>
            <p:cNvSpPr>
              <a:spLocks noChangeShapeType="1"/>
            </p:cNvSpPr>
            <p:nvPr/>
          </p:nvSpPr>
          <p:spPr bwMode="auto">
            <a:xfrm>
              <a:off x="3023" y="1154"/>
              <a:ext cx="0" cy="100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0" name="Rectangle 21"/>
            <p:cNvSpPr>
              <a:spLocks noChangeArrowheads="1"/>
            </p:cNvSpPr>
            <p:nvPr/>
          </p:nvSpPr>
          <p:spPr bwMode="auto">
            <a:xfrm>
              <a:off x="2202" y="2230"/>
              <a:ext cx="917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Rectangle 22"/>
            <p:cNvSpPr>
              <a:spLocks noChangeArrowheads="1"/>
            </p:cNvSpPr>
            <p:nvPr/>
          </p:nvSpPr>
          <p:spPr bwMode="auto">
            <a:xfrm>
              <a:off x="2438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10262" name="Arc 23"/>
            <p:cNvSpPr>
              <a:spLocks/>
            </p:cNvSpPr>
            <p:nvPr/>
          </p:nvSpPr>
          <p:spPr bwMode="auto">
            <a:xfrm>
              <a:off x="2111" y="2278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Line 24"/>
            <p:cNvSpPr>
              <a:spLocks noChangeShapeType="1"/>
            </p:cNvSpPr>
            <p:nvPr/>
          </p:nvSpPr>
          <p:spPr bwMode="auto">
            <a:xfrm flipH="1">
              <a:off x="2028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Arc 25"/>
            <p:cNvSpPr>
              <a:spLocks/>
            </p:cNvSpPr>
            <p:nvPr/>
          </p:nvSpPr>
          <p:spPr bwMode="auto">
            <a:xfrm>
              <a:off x="2111" y="23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Line 26"/>
            <p:cNvSpPr>
              <a:spLocks noChangeShapeType="1"/>
            </p:cNvSpPr>
            <p:nvPr/>
          </p:nvSpPr>
          <p:spPr bwMode="auto">
            <a:xfrm flipH="1">
              <a:off x="2028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Arc 27"/>
            <p:cNvSpPr>
              <a:spLocks/>
            </p:cNvSpPr>
            <p:nvPr/>
          </p:nvSpPr>
          <p:spPr bwMode="auto">
            <a:xfrm>
              <a:off x="2111" y="2452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7" name="Line 28"/>
            <p:cNvSpPr>
              <a:spLocks noChangeShapeType="1"/>
            </p:cNvSpPr>
            <p:nvPr/>
          </p:nvSpPr>
          <p:spPr bwMode="auto">
            <a:xfrm flipH="1">
              <a:off x="2028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8" name="Rectangle 29"/>
            <p:cNvSpPr>
              <a:spLocks noChangeArrowheads="1"/>
            </p:cNvSpPr>
            <p:nvPr/>
          </p:nvSpPr>
          <p:spPr bwMode="auto">
            <a:xfrm>
              <a:off x="1590" y="2311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SELA</a:t>
              </a:r>
            </a:p>
          </p:txBody>
        </p:sp>
        <p:sp>
          <p:nvSpPr>
            <p:cNvPr id="10269" name="Rectangle 30"/>
            <p:cNvSpPr>
              <a:spLocks noChangeArrowheads="1"/>
            </p:cNvSpPr>
            <p:nvPr/>
          </p:nvSpPr>
          <p:spPr bwMode="auto">
            <a:xfrm>
              <a:off x="1860" y="2252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{</a:t>
              </a:r>
            </a:p>
          </p:txBody>
        </p:sp>
        <p:sp>
          <p:nvSpPr>
            <p:cNvPr id="10270" name="Arc 31"/>
            <p:cNvSpPr>
              <a:spLocks/>
            </p:cNvSpPr>
            <p:nvPr/>
          </p:nvSpPr>
          <p:spPr bwMode="auto">
            <a:xfrm>
              <a:off x="345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1" name="Line 32"/>
            <p:cNvSpPr>
              <a:spLocks noChangeShapeType="1"/>
            </p:cNvSpPr>
            <p:nvPr/>
          </p:nvSpPr>
          <p:spPr bwMode="auto">
            <a:xfrm>
              <a:off x="3491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2" name="Arc 33"/>
            <p:cNvSpPr>
              <a:spLocks/>
            </p:cNvSpPr>
            <p:nvPr/>
          </p:nvSpPr>
          <p:spPr bwMode="auto">
            <a:xfrm>
              <a:off x="356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3" name="Line 34"/>
            <p:cNvSpPr>
              <a:spLocks noChangeShapeType="1"/>
            </p:cNvSpPr>
            <p:nvPr/>
          </p:nvSpPr>
          <p:spPr bwMode="auto">
            <a:xfrm>
              <a:off x="3601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4" name="Arc 35"/>
            <p:cNvSpPr>
              <a:spLocks/>
            </p:cNvSpPr>
            <p:nvPr/>
          </p:nvSpPr>
          <p:spPr bwMode="auto">
            <a:xfrm>
              <a:off x="366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5" name="Line 36"/>
            <p:cNvSpPr>
              <a:spLocks noChangeShapeType="1"/>
            </p:cNvSpPr>
            <p:nvPr/>
          </p:nvSpPr>
          <p:spPr bwMode="auto">
            <a:xfrm>
              <a:off x="3701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6" name="Arc 37"/>
            <p:cNvSpPr>
              <a:spLocks/>
            </p:cNvSpPr>
            <p:nvPr/>
          </p:nvSpPr>
          <p:spPr bwMode="auto">
            <a:xfrm>
              <a:off x="376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7" name="Line 38"/>
            <p:cNvSpPr>
              <a:spLocks noChangeShapeType="1"/>
            </p:cNvSpPr>
            <p:nvPr/>
          </p:nvSpPr>
          <p:spPr bwMode="auto">
            <a:xfrm>
              <a:off x="3802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8" name="Arc 39"/>
            <p:cNvSpPr>
              <a:spLocks/>
            </p:cNvSpPr>
            <p:nvPr/>
          </p:nvSpPr>
          <p:spPr bwMode="auto">
            <a:xfrm>
              <a:off x="387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9" name="Line 40"/>
            <p:cNvSpPr>
              <a:spLocks noChangeShapeType="1"/>
            </p:cNvSpPr>
            <p:nvPr/>
          </p:nvSpPr>
          <p:spPr bwMode="auto">
            <a:xfrm>
              <a:off x="3913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0" name="Arc 41"/>
            <p:cNvSpPr>
              <a:spLocks/>
            </p:cNvSpPr>
            <p:nvPr/>
          </p:nvSpPr>
          <p:spPr bwMode="auto">
            <a:xfrm>
              <a:off x="3980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1" name="Line 42"/>
            <p:cNvSpPr>
              <a:spLocks noChangeShapeType="1"/>
            </p:cNvSpPr>
            <p:nvPr/>
          </p:nvSpPr>
          <p:spPr bwMode="auto">
            <a:xfrm>
              <a:off x="4014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2" name="Arc 43"/>
            <p:cNvSpPr>
              <a:spLocks/>
            </p:cNvSpPr>
            <p:nvPr/>
          </p:nvSpPr>
          <p:spPr bwMode="auto">
            <a:xfrm>
              <a:off x="4080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3" name="Line 44"/>
            <p:cNvSpPr>
              <a:spLocks noChangeShapeType="1"/>
            </p:cNvSpPr>
            <p:nvPr/>
          </p:nvSpPr>
          <p:spPr bwMode="auto">
            <a:xfrm>
              <a:off x="4115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4" name="Arc 45"/>
            <p:cNvSpPr>
              <a:spLocks/>
            </p:cNvSpPr>
            <p:nvPr/>
          </p:nvSpPr>
          <p:spPr bwMode="auto">
            <a:xfrm>
              <a:off x="4190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5" name="Line 46"/>
            <p:cNvSpPr>
              <a:spLocks noChangeShapeType="1"/>
            </p:cNvSpPr>
            <p:nvPr/>
          </p:nvSpPr>
          <p:spPr bwMode="auto">
            <a:xfrm>
              <a:off x="4225" y="1070"/>
              <a:ext cx="0" cy="108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6" name="Rectangle 47"/>
            <p:cNvSpPr>
              <a:spLocks noChangeArrowheads="1"/>
            </p:cNvSpPr>
            <p:nvPr/>
          </p:nvSpPr>
          <p:spPr bwMode="auto">
            <a:xfrm>
              <a:off x="3394" y="2230"/>
              <a:ext cx="918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7" name="Rectangle 48"/>
            <p:cNvSpPr>
              <a:spLocks noChangeArrowheads="1"/>
            </p:cNvSpPr>
            <p:nvPr/>
          </p:nvSpPr>
          <p:spPr bwMode="auto">
            <a:xfrm>
              <a:off x="3631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10288" name="Arc 49"/>
            <p:cNvSpPr>
              <a:spLocks/>
            </p:cNvSpPr>
            <p:nvPr/>
          </p:nvSpPr>
          <p:spPr bwMode="auto">
            <a:xfrm>
              <a:off x="4326" y="2278"/>
              <a:ext cx="87" cy="57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9" name="Line 50"/>
            <p:cNvSpPr>
              <a:spLocks noChangeShapeType="1"/>
            </p:cNvSpPr>
            <p:nvPr/>
          </p:nvSpPr>
          <p:spPr bwMode="auto">
            <a:xfrm flipH="1">
              <a:off x="4386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51"/>
            <p:cNvSpPr>
              <a:spLocks/>
            </p:cNvSpPr>
            <p:nvPr/>
          </p:nvSpPr>
          <p:spPr bwMode="auto">
            <a:xfrm>
              <a:off x="4326" y="2361"/>
              <a:ext cx="87" cy="58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Line 52"/>
            <p:cNvSpPr>
              <a:spLocks noChangeShapeType="1"/>
            </p:cNvSpPr>
            <p:nvPr/>
          </p:nvSpPr>
          <p:spPr bwMode="auto">
            <a:xfrm flipH="1">
              <a:off x="4386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53"/>
            <p:cNvSpPr>
              <a:spLocks/>
            </p:cNvSpPr>
            <p:nvPr/>
          </p:nvSpPr>
          <p:spPr bwMode="auto">
            <a:xfrm>
              <a:off x="4326" y="2452"/>
              <a:ext cx="87" cy="59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54"/>
            <p:cNvSpPr>
              <a:spLocks noChangeShapeType="1"/>
            </p:cNvSpPr>
            <p:nvPr/>
          </p:nvSpPr>
          <p:spPr bwMode="auto">
            <a:xfrm flipH="1">
              <a:off x="4386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4" name="Rectangle 55"/>
            <p:cNvSpPr>
              <a:spLocks noChangeArrowheads="1"/>
            </p:cNvSpPr>
            <p:nvPr/>
          </p:nvSpPr>
          <p:spPr bwMode="auto">
            <a:xfrm>
              <a:off x="4467" y="2243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}</a:t>
              </a:r>
            </a:p>
          </p:txBody>
        </p:sp>
        <p:sp>
          <p:nvSpPr>
            <p:cNvPr id="10295" name="Rectangle 56"/>
            <p:cNvSpPr>
              <a:spLocks noChangeArrowheads="1"/>
            </p:cNvSpPr>
            <p:nvPr/>
          </p:nvSpPr>
          <p:spPr bwMode="auto">
            <a:xfrm>
              <a:off x="4568" y="2305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SELB</a:t>
              </a:r>
            </a:p>
          </p:txBody>
        </p:sp>
        <p:sp>
          <p:nvSpPr>
            <p:cNvPr id="10296" name="Arc 57"/>
            <p:cNvSpPr>
              <a:spLocks/>
            </p:cNvSpPr>
            <p:nvPr/>
          </p:nvSpPr>
          <p:spPr bwMode="auto">
            <a:xfrm>
              <a:off x="2631" y="2876"/>
              <a:ext cx="70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Line 58"/>
            <p:cNvSpPr>
              <a:spLocks noChangeShapeType="1"/>
            </p:cNvSpPr>
            <p:nvPr/>
          </p:nvSpPr>
          <p:spPr bwMode="auto">
            <a:xfrm>
              <a:off x="2665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8" name="Arc 59"/>
            <p:cNvSpPr>
              <a:spLocks/>
            </p:cNvSpPr>
            <p:nvPr/>
          </p:nvSpPr>
          <p:spPr bwMode="auto">
            <a:xfrm>
              <a:off x="3823" y="2876"/>
              <a:ext cx="71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9" name="Line 60"/>
            <p:cNvSpPr>
              <a:spLocks noChangeShapeType="1"/>
            </p:cNvSpPr>
            <p:nvPr/>
          </p:nvSpPr>
          <p:spPr bwMode="auto">
            <a:xfrm>
              <a:off x="3858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0" name="Rectangle 61"/>
            <p:cNvSpPr>
              <a:spLocks noChangeArrowheads="1"/>
            </p:cNvSpPr>
            <p:nvPr/>
          </p:nvSpPr>
          <p:spPr bwMode="auto">
            <a:xfrm>
              <a:off x="2404" y="2958"/>
              <a:ext cx="1853" cy="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1" name="Rectangle 62"/>
            <p:cNvSpPr>
              <a:spLocks noChangeArrowheads="1"/>
            </p:cNvSpPr>
            <p:nvPr/>
          </p:nvSpPr>
          <p:spPr bwMode="auto">
            <a:xfrm>
              <a:off x="3055" y="3116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ALU</a:t>
              </a:r>
            </a:p>
          </p:txBody>
        </p:sp>
        <p:sp>
          <p:nvSpPr>
            <p:cNvPr id="10302" name="Arc 63"/>
            <p:cNvSpPr>
              <a:spLocks/>
            </p:cNvSpPr>
            <p:nvPr/>
          </p:nvSpPr>
          <p:spPr bwMode="auto">
            <a:xfrm>
              <a:off x="2313" y="3047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3" name="Line 64"/>
            <p:cNvSpPr>
              <a:spLocks noChangeShapeType="1"/>
            </p:cNvSpPr>
            <p:nvPr/>
          </p:nvSpPr>
          <p:spPr bwMode="auto">
            <a:xfrm flipH="1">
              <a:off x="2224" y="3077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4" name="Arc 65"/>
            <p:cNvSpPr>
              <a:spLocks/>
            </p:cNvSpPr>
            <p:nvPr/>
          </p:nvSpPr>
          <p:spPr bwMode="auto">
            <a:xfrm>
              <a:off x="2313" y="3131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5" name="Line 66"/>
            <p:cNvSpPr>
              <a:spLocks noChangeShapeType="1"/>
            </p:cNvSpPr>
            <p:nvPr/>
          </p:nvSpPr>
          <p:spPr bwMode="auto">
            <a:xfrm flipH="1">
              <a:off x="2230" y="316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6" name="Arc 67"/>
            <p:cNvSpPr>
              <a:spLocks/>
            </p:cNvSpPr>
            <p:nvPr/>
          </p:nvSpPr>
          <p:spPr bwMode="auto">
            <a:xfrm>
              <a:off x="2313" y="3221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7" name="Line 68"/>
            <p:cNvSpPr>
              <a:spLocks noChangeShapeType="1"/>
            </p:cNvSpPr>
            <p:nvPr/>
          </p:nvSpPr>
          <p:spPr bwMode="auto">
            <a:xfrm flipH="1">
              <a:off x="2230" y="3252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8" name="Arc 69"/>
            <p:cNvSpPr>
              <a:spLocks/>
            </p:cNvSpPr>
            <p:nvPr/>
          </p:nvSpPr>
          <p:spPr bwMode="auto">
            <a:xfrm>
              <a:off x="2313" y="3305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9" name="Line 70"/>
            <p:cNvSpPr>
              <a:spLocks noChangeShapeType="1"/>
            </p:cNvSpPr>
            <p:nvPr/>
          </p:nvSpPr>
          <p:spPr bwMode="auto">
            <a:xfrm flipH="1">
              <a:off x="2230" y="333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0" name="Arc 71"/>
            <p:cNvSpPr>
              <a:spLocks/>
            </p:cNvSpPr>
            <p:nvPr/>
          </p:nvSpPr>
          <p:spPr bwMode="auto">
            <a:xfrm>
              <a:off x="2313" y="3396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1" name="Line 72"/>
            <p:cNvSpPr>
              <a:spLocks noChangeShapeType="1"/>
            </p:cNvSpPr>
            <p:nvPr/>
          </p:nvSpPr>
          <p:spPr bwMode="auto">
            <a:xfrm flipH="1">
              <a:off x="2230" y="3426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2" name="Rectangle 73"/>
            <p:cNvSpPr>
              <a:spLocks noChangeArrowheads="1"/>
            </p:cNvSpPr>
            <p:nvPr/>
          </p:nvSpPr>
          <p:spPr bwMode="auto">
            <a:xfrm>
              <a:off x="1806" y="3161"/>
              <a:ext cx="32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OPR</a:t>
              </a:r>
            </a:p>
          </p:txBody>
        </p:sp>
        <p:sp>
          <p:nvSpPr>
            <p:cNvPr id="10313" name="Arc 74"/>
            <p:cNvSpPr>
              <a:spLocks/>
            </p:cNvSpPr>
            <p:nvPr/>
          </p:nvSpPr>
          <p:spPr bwMode="auto">
            <a:xfrm>
              <a:off x="2148" y="3088"/>
              <a:ext cx="41" cy="167"/>
            </a:xfrm>
            <a:custGeom>
              <a:avLst/>
              <a:gdLst>
                <a:gd name="T0" fmla="*/ 0 w 21600"/>
                <a:gd name="T1" fmla="*/ 0 h 21592"/>
                <a:gd name="T2" fmla="*/ 0 w 21600"/>
                <a:gd name="T3" fmla="*/ 0 h 21592"/>
                <a:gd name="T4" fmla="*/ 0 w 21600"/>
                <a:gd name="T5" fmla="*/ 0 h 2159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2"/>
                <a:gd name="T11" fmla="*/ 21600 w 21600"/>
                <a:gd name="T12" fmla="*/ 21592 h 215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2" fill="none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</a:path>
                <a:path w="21600" h="21592" stroke="0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  <a:lnTo>
                    <a:pt x="21600" y="21592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4" name="Arc 75"/>
            <p:cNvSpPr>
              <a:spLocks/>
            </p:cNvSpPr>
            <p:nvPr/>
          </p:nvSpPr>
          <p:spPr bwMode="auto">
            <a:xfrm>
              <a:off x="2148" y="3254"/>
              <a:ext cx="41" cy="16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5" name="Rectangle 76"/>
            <p:cNvSpPr>
              <a:spLocks noChangeArrowheads="1"/>
            </p:cNvSpPr>
            <p:nvPr/>
          </p:nvSpPr>
          <p:spPr bwMode="auto">
            <a:xfrm>
              <a:off x="1449" y="1228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R1</a:t>
              </a:r>
            </a:p>
          </p:txBody>
        </p:sp>
        <p:sp>
          <p:nvSpPr>
            <p:cNvPr id="10316" name="Line 77"/>
            <p:cNvSpPr>
              <a:spLocks noChangeShapeType="1"/>
            </p:cNvSpPr>
            <p:nvPr/>
          </p:nvSpPr>
          <p:spPr bwMode="auto">
            <a:xfrm>
              <a:off x="1890" y="1279"/>
              <a:ext cx="222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7" name="Line 78"/>
            <p:cNvSpPr>
              <a:spLocks noChangeShapeType="1"/>
            </p:cNvSpPr>
            <p:nvPr/>
          </p:nvSpPr>
          <p:spPr bwMode="auto">
            <a:xfrm>
              <a:off x="1890" y="1407"/>
              <a:ext cx="212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8" name="Line 79"/>
            <p:cNvSpPr>
              <a:spLocks noChangeShapeType="1"/>
            </p:cNvSpPr>
            <p:nvPr/>
          </p:nvSpPr>
          <p:spPr bwMode="auto">
            <a:xfrm>
              <a:off x="1890" y="1537"/>
              <a:ext cx="201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9" name="Line 80"/>
            <p:cNvSpPr>
              <a:spLocks noChangeShapeType="1"/>
            </p:cNvSpPr>
            <p:nvPr/>
          </p:nvSpPr>
          <p:spPr bwMode="auto">
            <a:xfrm>
              <a:off x="1890" y="1666"/>
              <a:ext cx="1903" cy="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0" name="Line 81"/>
            <p:cNvSpPr>
              <a:spLocks noChangeShapeType="1"/>
            </p:cNvSpPr>
            <p:nvPr/>
          </p:nvSpPr>
          <p:spPr bwMode="auto">
            <a:xfrm>
              <a:off x="1890" y="1795"/>
              <a:ext cx="180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1" name="Line 82"/>
            <p:cNvSpPr>
              <a:spLocks noChangeShapeType="1"/>
            </p:cNvSpPr>
            <p:nvPr/>
          </p:nvSpPr>
          <p:spPr bwMode="auto">
            <a:xfrm>
              <a:off x="1890" y="1923"/>
              <a:ext cx="17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2" name="Line 83"/>
            <p:cNvSpPr>
              <a:spLocks noChangeShapeType="1"/>
            </p:cNvSpPr>
            <p:nvPr/>
          </p:nvSpPr>
          <p:spPr bwMode="auto">
            <a:xfrm>
              <a:off x="1890" y="2052"/>
              <a:ext cx="159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3" name="Rectangle 84"/>
            <p:cNvSpPr>
              <a:spLocks noChangeArrowheads="1"/>
            </p:cNvSpPr>
            <p:nvPr/>
          </p:nvSpPr>
          <p:spPr bwMode="auto">
            <a:xfrm>
              <a:off x="1449" y="1357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R2</a:t>
              </a:r>
            </a:p>
          </p:txBody>
        </p:sp>
        <p:sp>
          <p:nvSpPr>
            <p:cNvPr id="10324" name="Rectangle 85"/>
            <p:cNvSpPr>
              <a:spLocks noChangeArrowheads="1"/>
            </p:cNvSpPr>
            <p:nvPr/>
          </p:nvSpPr>
          <p:spPr bwMode="auto">
            <a:xfrm>
              <a:off x="1449" y="1485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R3</a:t>
              </a:r>
            </a:p>
          </p:txBody>
        </p:sp>
        <p:sp>
          <p:nvSpPr>
            <p:cNvPr id="10325" name="Rectangle 86"/>
            <p:cNvSpPr>
              <a:spLocks noChangeArrowheads="1"/>
            </p:cNvSpPr>
            <p:nvPr/>
          </p:nvSpPr>
          <p:spPr bwMode="auto">
            <a:xfrm>
              <a:off x="1449" y="1614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R4</a:t>
              </a:r>
            </a:p>
          </p:txBody>
        </p:sp>
        <p:sp>
          <p:nvSpPr>
            <p:cNvPr id="10326" name="Rectangle 87"/>
            <p:cNvSpPr>
              <a:spLocks noChangeArrowheads="1"/>
            </p:cNvSpPr>
            <p:nvPr/>
          </p:nvSpPr>
          <p:spPr bwMode="auto">
            <a:xfrm>
              <a:off x="1449" y="174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R5</a:t>
              </a:r>
            </a:p>
          </p:txBody>
        </p:sp>
        <p:sp>
          <p:nvSpPr>
            <p:cNvPr id="10327" name="Rectangle 88"/>
            <p:cNvSpPr>
              <a:spLocks noChangeArrowheads="1"/>
            </p:cNvSpPr>
            <p:nvPr/>
          </p:nvSpPr>
          <p:spPr bwMode="auto">
            <a:xfrm>
              <a:off x="1449" y="187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R6</a:t>
              </a:r>
            </a:p>
          </p:txBody>
        </p:sp>
        <p:sp>
          <p:nvSpPr>
            <p:cNvPr id="10328" name="Rectangle 89"/>
            <p:cNvSpPr>
              <a:spLocks noChangeArrowheads="1"/>
            </p:cNvSpPr>
            <p:nvPr/>
          </p:nvSpPr>
          <p:spPr bwMode="auto">
            <a:xfrm>
              <a:off x="1449" y="2001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R7</a:t>
              </a:r>
            </a:p>
          </p:txBody>
        </p:sp>
        <p:sp>
          <p:nvSpPr>
            <p:cNvPr id="10329" name="Line 90"/>
            <p:cNvSpPr>
              <a:spLocks noChangeShapeType="1"/>
            </p:cNvSpPr>
            <p:nvPr/>
          </p:nvSpPr>
          <p:spPr bwMode="auto">
            <a:xfrm>
              <a:off x="3027" y="1150"/>
              <a:ext cx="119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0" name="Rectangle 91"/>
            <p:cNvSpPr>
              <a:spLocks noChangeArrowheads="1"/>
            </p:cNvSpPr>
            <p:nvPr/>
          </p:nvSpPr>
          <p:spPr bwMode="auto">
            <a:xfrm>
              <a:off x="4055" y="887"/>
              <a:ext cx="35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Input</a:t>
              </a:r>
            </a:p>
          </p:txBody>
        </p:sp>
        <p:sp>
          <p:nvSpPr>
            <p:cNvPr id="10331" name="Line 92"/>
            <p:cNvSpPr>
              <a:spLocks noChangeShapeType="1"/>
            </p:cNvSpPr>
            <p:nvPr/>
          </p:nvSpPr>
          <p:spPr bwMode="auto">
            <a:xfrm>
              <a:off x="1574" y="2140"/>
              <a:ext cx="0" cy="4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" name="Rectangle 93"/>
            <p:cNvSpPr>
              <a:spLocks noChangeArrowheads="1"/>
            </p:cNvSpPr>
            <p:nvPr/>
          </p:nvSpPr>
          <p:spPr bwMode="auto">
            <a:xfrm>
              <a:off x="1393" y="2608"/>
              <a:ext cx="32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3 x 8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10333" name="Rectangle 94"/>
            <p:cNvSpPr>
              <a:spLocks noChangeArrowheads="1"/>
            </p:cNvSpPr>
            <p:nvPr/>
          </p:nvSpPr>
          <p:spPr bwMode="auto">
            <a:xfrm>
              <a:off x="1313" y="2713"/>
              <a:ext cx="48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decoder</a:t>
              </a:r>
            </a:p>
          </p:txBody>
        </p:sp>
        <p:sp>
          <p:nvSpPr>
            <p:cNvPr id="10334" name="Rectangle 95"/>
            <p:cNvSpPr>
              <a:spLocks noChangeArrowheads="1"/>
            </p:cNvSpPr>
            <p:nvPr/>
          </p:nvSpPr>
          <p:spPr bwMode="auto">
            <a:xfrm>
              <a:off x="1266" y="2617"/>
              <a:ext cx="606" cy="24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5" name="Arc 96"/>
            <p:cNvSpPr>
              <a:spLocks/>
            </p:cNvSpPr>
            <p:nvPr/>
          </p:nvSpPr>
          <p:spPr bwMode="auto">
            <a:xfrm>
              <a:off x="142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6" name="Line 97"/>
            <p:cNvSpPr>
              <a:spLocks noChangeShapeType="1"/>
            </p:cNvSpPr>
            <p:nvPr/>
          </p:nvSpPr>
          <p:spPr bwMode="auto">
            <a:xfrm>
              <a:off x="1464" y="2928"/>
              <a:ext cx="0" cy="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7" name="Arc 98"/>
            <p:cNvSpPr>
              <a:spLocks/>
            </p:cNvSpPr>
            <p:nvPr/>
          </p:nvSpPr>
          <p:spPr bwMode="auto">
            <a:xfrm>
              <a:off x="153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8" name="Line 99"/>
            <p:cNvSpPr>
              <a:spLocks noChangeShapeType="1"/>
            </p:cNvSpPr>
            <p:nvPr/>
          </p:nvSpPr>
          <p:spPr bwMode="auto">
            <a:xfrm>
              <a:off x="1574" y="2924"/>
              <a:ext cx="0" cy="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9" name="Arc 100"/>
            <p:cNvSpPr>
              <a:spLocks/>
            </p:cNvSpPr>
            <p:nvPr/>
          </p:nvSpPr>
          <p:spPr bwMode="auto">
            <a:xfrm>
              <a:off x="1640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0" name="Line 101"/>
            <p:cNvSpPr>
              <a:spLocks noChangeShapeType="1"/>
            </p:cNvSpPr>
            <p:nvPr/>
          </p:nvSpPr>
          <p:spPr bwMode="auto">
            <a:xfrm>
              <a:off x="1674" y="2920"/>
              <a:ext cx="0" cy="6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1" name="Rectangle 102"/>
            <p:cNvSpPr>
              <a:spLocks noChangeArrowheads="1"/>
            </p:cNvSpPr>
            <p:nvPr/>
          </p:nvSpPr>
          <p:spPr bwMode="auto">
            <a:xfrm>
              <a:off x="1395" y="3047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SELD</a:t>
              </a:r>
            </a:p>
          </p:txBody>
        </p:sp>
        <p:pic>
          <p:nvPicPr>
            <p:cNvPr id="10342" name="Picture 10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2994"/>
              <a:ext cx="233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" name="Rectangle 104"/>
            <p:cNvSpPr>
              <a:spLocks noChangeArrowheads="1"/>
            </p:cNvSpPr>
            <p:nvPr/>
          </p:nvSpPr>
          <p:spPr bwMode="auto">
            <a:xfrm>
              <a:off x="1136" y="2149"/>
              <a:ext cx="34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Load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10344" name="Rectangle 105"/>
            <p:cNvSpPr>
              <a:spLocks noChangeArrowheads="1"/>
            </p:cNvSpPr>
            <p:nvPr/>
          </p:nvSpPr>
          <p:spPr bwMode="auto">
            <a:xfrm>
              <a:off x="1063" y="2230"/>
              <a:ext cx="47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(7 lines)</a:t>
              </a:r>
            </a:p>
          </p:txBody>
        </p:sp>
        <p:sp>
          <p:nvSpPr>
            <p:cNvPr id="10345" name="Arc 106"/>
            <p:cNvSpPr>
              <a:spLocks/>
            </p:cNvSpPr>
            <p:nvPr/>
          </p:nvSpPr>
          <p:spPr bwMode="auto">
            <a:xfrm>
              <a:off x="1175" y="1250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" name="Line 107"/>
            <p:cNvSpPr>
              <a:spLocks noChangeShapeType="1"/>
            </p:cNvSpPr>
            <p:nvPr/>
          </p:nvSpPr>
          <p:spPr bwMode="auto">
            <a:xfrm flipH="1">
              <a:off x="1037" y="1279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" name="Arc 108"/>
            <p:cNvSpPr>
              <a:spLocks/>
            </p:cNvSpPr>
            <p:nvPr/>
          </p:nvSpPr>
          <p:spPr bwMode="auto">
            <a:xfrm>
              <a:off x="1175" y="1380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8" name="Line 109"/>
            <p:cNvSpPr>
              <a:spLocks noChangeShapeType="1"/>
            </p:cNvSpPr>
            <p:nvPr/>
          </p:nvSpPr>
          <p:spPr bwMode="auto">
            <a:xfrm flipH="1">
              <a:off x="1037" y="140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9" name="Arc 110"/>
            <p:cNvSpPr>
              <a:spLocks/>
            </p:cNvSpPr>
            <p:nvPr/>
          </p:nvSpPr>
          <p:spPr bwMode="auto">
            <a:xfrm>
              <a:off x="1175" y="1509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0" name="Line 111"/>
            <p:cNvSpPr>
              <a:spLocks noChangeShapeType="1"/>
            </p:cNvSpPr>
            <p:nvPr/>
          </p:nvSpPr>
          <p:spPr bwMode="auto">
            <a:xfrm flipH="1">
              <a:off x="1037" y="153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1" name="Arc 112"/>
            <p:cNvSpPr>
              <a:spLocks/>
            </p:cNvSpPr>
            <p:nvPr/>
          </p:nvSpPr>
          <p:spPr bwMode="auto">
            <a:xfrm>
              <a:off x="1175" y="1633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" name="Line 113"/>
            <p:cNvSpPr>
              <a:spLocks noChangeShapeType="1"/>
            </p:cNvSpPr>
            <p:nvPr/>
          </p:nvSpPr>
          <p:spPr bwMode="auto">
            <a:xfrm flipH="1">
              <a:off x="1037" y="1666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3" name="Arc 114"/>
            <p:cNvSpPr>
              <a:spLocks/>
            </p:cNvSpPr>
            <p:nvPr/>
          </p:nvSpPr>
          <p:spPr bwMode="auto">
            <a:xfrm>
              <a:off x="1175" y="17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4" name="Line 115"/>
            <p:cNvSpPr>
              <a:spLocks noChangeShapeType="1"/>
            </p:cNvSpPr>
            <p:nvPr/>
          </p:nvSpPr>
          <p:spPr bwMode="auto">
            <a:xfrm flipH="1">
              <a:off x="1037" y="1795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5" name="Arc 116"/>
            <p:cNvSpPr>
              <a:spLocks/>
            </p:cNvSpPr>
            <p:nvPr/>
          </p:nvSpPr>
          <p:spPr bwMode="auto">
            <a:xfrm>
              <a:off x="1175" y="1895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6" name="Line 117"/>
            <p:cNvSpPr>
              <a:spLocks noChangeShapeType="1"/>
            </p:cNvSpPr>
            <p:nvPr/>
          </p:nvSpPr>
          <p:spPr bwMode="auto">
            <a:xfrm flipH="1">
              <a:off x="1037" y="1923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7" name="Arc 118"/>
            <p:cNvSpPr>
              <a:spLocks/>
            </p:cNvSpPr>
            <p:nvPr/>
          </p:nvSpPr>
          <p:spPr bwMode="auto">
            <a:xfrm>
              <a:off x="1175" y="2023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8" name="Line 119"/>
            <p:cNvSpPr>
              <a:spLocks noChangeShapeType="1"/>
            </p:cNvSpPr>
            <p:nvPr/>
          </p:nvSpPr>
          <p:spPr bwMode="auto">
            <a:xfrm flipH="1">
              <a:off x="1037" y="2052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9" name="Line 120"/>
            <p:cNvSpPr>
              <a:spLocks noChangeShapeType="1"/>
            </p:cNvSpPr>
            <p:nvPr/>
          </p:nvSpPr>
          <p:spPr bwMode="auto">
            <a:xfrm>
              <a:off x="1046" y="1279"/>
              <a:ext cx="0" cy="23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0" name="Arc 121"/>
            <p:cNvSpPr>
              <a:spLocks/>
            </p:cNvSpPr>
            <p:nvPr/>
          </p:nvSpPr>
          <p:spPr bwMode="auto">
            <a:xfrm>
              <a:off x="3254" y="3740"/>
              <a:ext cx="71" cy="73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1" name="Line 122"/>
            <p:cNvSpPr>
              <a:spLocks noChangeShapeType="1"/>
            </p:cNvSpPr>
            <p:nvPr/>
          </p:nvSpPr>
          <p:spPr bwMode="auto">
            <a:xfrm>
              <a:off x="3289" y="3504"/>
              <a:ext cx="0" cy="2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2" name="Line 123"/>
            <p:cNvSpPr>
              <a:spLocks noChangeShapeType="1"/>
            </p:cNvSpPr>
            <p:nvPr/>
          </p:nvSpPr>
          <p:spPr bwMode="auto">
            <a:xfrm flipH="1">
              <a:off x="1037" y="3644"/>
              <a:ext cx="225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3" name="Rectangle 124"/>
            <p:cNvSpPr>
              <a:spLocks noChangeArrowheads="1"/>
            </p:cNvSpPr>
            <p:nvPr/>
          </p:nvSpPr>
          <p:spPr bwMode="auto">
            <a:xfrm>
              <a:off x="3321" y="3684"/>
              <a:ext cx="43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Output</a:t>
              </a:r>
            </a:p>
          </p:txBody>
        </p:sp>
        <p:sp>
          <p:nvSpPr>
            <p:cNvPr id="10364" name="Rectangle 125"/>
            <p:cNvSpPr>
              <a:spLocks noChangeArrowheads="1"/>
            </p:cNvSpPr>
            <p:nvPr/>
          </p:nvSpPr>
          <p:spPr bwMode="auto">
            <a:xfrm>
              <a:off x="2640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A bus</a:t>
              </a:r>
            </a:p>
          </p:txBody>
        </p:sp>
        <p:sp>
          <p:nvSpPr>
            <p:cNvPr id="10365" name="Rectangle 126"/>
            <p:cNvSpPr>
              <a:spLocks noChangeArrowheads="1"/>
            </p:cNvSpPr>
            <p:nvPr/>
          </p:nvSpPr>
          <p:spPr bwMode="auto">
            <a:xfrm>
              <a:off x="3843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B bus</a:t>
              </a:r>
            </a:p>
          </p:txBody>
        </p:sp>
        <p:sp>
          <p:nvSpPr>
            <p:cNvPr id="10366" name="Arc 127"/>
            <p:cNvSpPr>
              <a:spLocks/>
            </p:cNvSpPr>
            <p:nvPr/>
          </p:nvSpPr>
          <p:spPr bwMode="auto">
            <a:xfrm>
              <a:off x="1741" y="1155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7" name="Line 128"/>
            <p:cNvSpPr>
              <a:spLocks noChangeShapeType="1"/>
            </p:cNvSpPr>
            <p:nvPr/>
          </p:nvSpPr>
          <p:spPr bwMode="auto">
            <a:xfrm flipV="1">
              <a:off x="1775" y="1055"/>
              <a:ext cx="0" cy="1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68" name="Rectangle 129"/>
            <p:cNvSpPr>
              <a:spLocks noChangeArrowheads="1"/>
            </p:cNvSpPr>
            <p:nvPr/>
          </p:nvSpPr>
          <p:spPr bwMode="auto">
            <a:xfrm>
              <a:off x="1605" y="932"/>
              <a:ext cx="37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Clock</a:t>
              </a:r>
            </a:p>
          </p:txBody>
        </p:sp>
        <p:sp>
          <p:nvSpPr>
            <p:cNvPr id="10369" name="Rectangle 130"/>
            <p:cNvSpPr>
              <a:spLocks noChangeArrowheads="1"/>
            </p:cNvSpPr>
            <p:nvPr/>
          </p:nvSpPr>
          <p:spPr bwMode="auto">
            <a:xfrm>
              <a:off x="1261" y="1228"/>
              <a:ext cx="633" cy="9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0" name="Line 131"/>
            <p:cNvSpPr>
              <a:spLocks noChangeShapeType="1"/>
            </p:cNvSpPr>
            <p:nvPr/>
          </p:nvSpPr>
          <p:spPr bwMode="auto">
            <a:xfrm>
              <a:off x="1266" y="1347"/>
              <a:ext cx="628" cy="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1" name="Line 132"/>
            <p:cNvSpPr>
              <a:spLocks noChangeShapeType="1"/>
            </p:cNvSpPr>
            <p:nvPr/>
          </p:nvSpPr>
          <p:spPr bwMode="auto">
            <a:xfrm>
              <a:off x="1256" y="1485"/>
              <a:ext cx="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2" name="Line 133"/>
            <p:cNvSpPr>
              <a:spLocks noChangeShapeType="1"/>
            </p:cNvSpPr>
            <p:nvPr/>
          </p:nvSpPr>
          <p:spPr bwMode="auto">
            <a:xfrm>
              <a:off x="1261" y="1618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3" name="Line 134"/>
            <p:cNvSpPr>
              <a:spLocks noChangeShapeType="1"/>
            </p:cNvSpPr>
            <p:nvPr/>
          </p:nvSpPr>
          <p:spPr bwMode="auto">
            <a:xfrm>
              <a:off x="1261" y="1751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4" name="Line 135"/>
            <p:cNvSpPr>
              <a:spLocks noChangeShapeType="1"/>
            </p:cNvSpPr>
            <p:nvPr/>
          </p:nvSpPr>
          <p:spPr bwMode="auto">
            <a:xfrm>
              <a:off x="1261" y="1884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5" name="Line 136"/>
            <p:cNvSpPr>
              <a:spLocks noChangeShapeType="1"/>
            </p:cNvSpPr>
            <p:nvPr/>
          </p:nvSpPr>
          <p:spPr bwMode="auto">
            <a:xfrm>
              <a:off x="1261" y="2016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725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097" y="1066800"/>
            <a:ext cx="8686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A bus organization for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seven CPU registers </a:t>
            </a:r>
            <a:r>
              <a:rPr lang="en-US" sz="2000" dirty="0">
                <a:latin typeface="Arial Narrow" pitchFamily="34" charset="0"/>
              </a:rPr>
              <a:t>is shown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output </a:t>
            </a:r>
            <a:r>
              <a:rPr lang="en-US" sz="2000" dirty="0">
                <a:latin typeface="Arial Narrow" pitchFamily="34" charset="0"/>
              </a:rPr>
              <a:t>of each register is connected to two multiplexers (MUX) to form the </a:t>
            </a: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two buses A and B . </a:t>
            </a: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selection lines in each multiplexer select one register or </a:t>
            </a:r>
            <a:r>
              <a:rPr lang="en-US" sz="2000" dirty="0" smtClean="0">
                <a:latin typeface="Arial Narrow" pitchFamily="34" charset="0"/>
              </a:rPr>
              <a:t>the input </a:t>
            </a:r>
            <a:r>
              <a:rPr lang="en-US" sz="2000" dirty="0">
                <a:latin typeface="Arial Narrow" pitchFamily="34" charset="0"/>
              </a:rPr>
              <a:t>data for the particular bus.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A and B buses form the inputs to </a:t>
            </a:r>
            <a:r>
              <a:rPr lang="en-US" sz="2000" dirty="0" err="1" smtClean="0">
                <a:latin typeface="Arial Narrow" pitchFamily="34" charset="0"/>
              </a:rPr>
              <a:t>a</a:t>
            </a:r>
            <a:r>
              <a:rPr lang="en-US" sz="2000" dirty="0" err="1">
                <a:latin typeface="Arial Narrow" pitchFamily="34" charset="0"/>
              </a:rPr>
              <a:t>common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arithmetic logic unit (ALU).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operation selected in the ALU </a:t>
            </a:r>
            <a:r>
              <a:rPr lang="en-US" sz="2000" dirty="0" smtClean="0">
                <a:latin typeface="Arial Narrow" pitchFamily="34" charset="0"/>
              </a:rPr>
              <a:t>determines the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arithmetic or logic </a:t>
            </a: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micro operation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that is to be performed.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result of </a:t>
            </a:r>
            <a:r>
              <a:rPr lang="en-US" sz="2000" dirty="0">
                <a:latin typeface="Arial Narrow" pitchFamily="34" charset="0"/>
              </a:rPr>
              <a:t>the </a:t>
            </a:r>
            <a:r>
              <a:rPr lang="en-US" sz="2000" dirty="0" smtClean="0">
                <a:latin typeface="Arial Narrow" pitchFamily="34" charset="0"/>
              </a:rPr>
              <a:t>micro operation </a:t>
            </a:r>
            <a:r>
              <a:rPr lang="en-US" sz="2000" dirty="0">
                <a:latin typeface="Arial Narrow" pitchFamily="34" charset="0"/>
              </a:rPr>
              <a:t>is available for output data and also goes into the inputs</a:t>
            </a:r>
          </a:p>
          <a:p>
            <a:pPr algn="just">
              <a:lnSpc>
                <a:spcPct val="120000"/>
              </a:lnSpc>
            </a:pPr>
            <a:r>
              <a:rPr lang="en-US" sz="2000" dirty="0" smtClean="0">
                <a:latin typeface="Arial Narrow" pitchFamily="34" charset="0"/>
              </a:rPr>
              <a:t>      of </a:t>
            </a:r>
            <a:r>
              <a:rPr lang="en-US" sz="2000" dirty="0">
                <a:latin typeface="Arial Narrow" pitchFamily="34" charset="0"/>
              </a:rPr>
              <a:t>all the registers.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register that receives the information from the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output bus is selected by a decod</a:t>
            </a:r>
            <a:r>
              <a:rPr lang="en-US" sz="2000" dirty="0">
                <a:latin typeface="Arial Narrow" pitchFamily="34" charset="0"/>
              </a:rPr>
              <a:t>er.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decoder activates one of the register </a:t>
            </a:r>
            <a:r>
              <a:rPr lang="en-US" sz="2000" dirty="0" smtClean="0">
                <a:latin typeface="Arial Narrow" pitchFamily="34" charset="0"/>
              </a:rPr>
              <a:t>load inputs</a:t>
            </a:r>
            <a:r>
              <a:rPr lang="en-US" sz="2000" dirty="0">
                <a:latin typeface="Arial Narrow" pitchFamily="34" charset="0"/>
              </a:rPr>
              <a:t>, thus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providing a transfer path between the data in the output bus and the inputs of the selected destination register</a:t>
            </a:r>
            <a:r>
              <a:rPr lang="en-US" sz="2000" dirty="0">
                <a:latin typeface="Arial Narrow" pitchFamily="34" charset="0"/>
              </a:rPr>
              <a:t>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68400" y="174625"/>
            <a:ext cx="7975600" cy="650875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spc="18" dirty="0" smtClean="0">
                <a:solidFill>
                  <a:srgbClr val="339933"/>
                </a:solidFill>
                <a:latin typeface="Arial Narrow" pitchFamily="34" charset="0"/>
              </a:rPr>
              <a:t>GENERAL REGISTER ORGANIZATIONS Contd.</a:t>
            </a:r>
            <a:endParaRPr lang="en-US" altLang="ko-KR" sz="3300" b="1" spc="18" dirty="0">
              <a:solidFill>
                <a:srgbClr val="339933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5150" y="685800"/>
            <a:ext cx="9153650" cy="5670985"/>
            <a:chOff x="1037" y="887"/>
            <a:chExt cx="3901" cy="2957"/>
          </a:xfrm>
        </p:grpSpPr>
        <p:sp>
          <p:nvSpPr>
            <p:cNvPr id="3" name="Arc 5"/>
            <p:cNvSpPr>
              <a:spLocks/>
            </p:cNvSpPr>
            <p:nvPr/>
          </p:nvSpPr>
          <p:spPr bwMode="auto">
            <a:xfrm>
              <a:off x="2264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Line 6"/>
            <p:cNvSpPr>
              <a:spLocks noChangeShapeType="1"/>
            </p:cNvSpPr>
            <p:nvPr/>
          </p:nvSpPr>
          <p:spPr bwMode="auto">
            <a:xfrm>
              <a:off x="2298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rc 7"/>
            <p:cNvSpPr>
              <a:spLocks/>
            </p:cNvSpPr>
            <p:nvPr/>
          </p:nvSpPr>
          <p:spPr bwMode="auto">
            <a:xfrm>
              <a:off x="236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399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rc 9"/>
            <p:cNvSpPr>
              <a:spLocks/>
            </p:cNvSpPr>
            <p:nvPr/>
          </p:nvSpPr>
          <p:spPr bwMode="auto">
            <a:xfrm>
              <a:off x="247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509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rc 11"/>
            <p:cNvSpPr>
              <a:spLocks/>
            </p:cNvSpPr>
            <p:nvPr/>
          </p:nvSpPr>
          <p:spPr bwMode="auto">
            <a:xfrm>
              <a:off x="2576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610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rc 13"/>
            <p:cNvSpPr>
              <a:spLocks/>
            </p:cNvSpPr>
            <p:nvPr/>
          </p:nvSpPr>
          <p:spPr bwMode="auto">
            <a:xfrm>
              <a:off x="2677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2711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rc 15"/>
            <p:cNvSpPr>
              <a:spLocks/>
            </p:cNvSpPr>
            <p:nvPr/>
          </p:nvSpPr>
          <p:spPr bwMode="auto">
            <a:xfrm>
              <a:off x="278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821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17"/>
            <p:cNvSpPr>
              <a:spLocks/>
            </p:cNvSpPr>
            <p:nvPr/>
          </p:nvSpPr>
          <p:spPr bwMode="auto">
            <a:xfrm>
              <a:off x="2887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2922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rc 19"/>
            <p:cNvSpPr>
              <a:spLocks/>
            </p:cNvSpPr>
            <p:nvPr/>
          </p:nvSpPr>
          <p:spPr bwMode="auto">
            <a:xfrm>
              <a:off x="2988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3023" y="1154"/>
              <a:ext cx="0" cy="100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202" y="2230"/>
              <a:ext cx="917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438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21" name="Arc 23"/>
            <p:cNvSpPr>
              <a:spLocks/>
            </p:cNvSpPr>
            <p:nvPr/>
          </p:nvSpPr>
          <p:spPr bwMode="auto">
            <a:xfrm>
              <a:off x="2111" y="2278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H="1">
              <a:off x="2028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rc 25"/>
            <p:cNvSpPr>
              <a:spLocks/>
            </p:cNvSpPr>
            <p:nvPr/>
          </p:nvSpPr>
          <p:spPr bwMode="auto">
            <a:xfrm>
              <a:off x="2111" y="23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>
              <a:off x="2028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rc 27"/>
            <p:cNvSpPr>
              <a:spLocks/>
            </p:cNvSpPr>
            <p:nvPr/>
          </p:nvSpPr>
          <p:spPr bwMode="auto">
            <a:xfrm>
              <a:off x="2111" y="2452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2028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1590" y="2311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SELA</a:t>
              </a: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1860" y="2252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{</a:t>
              </a:r>
            </a:p>
          </p:txBody>
        </p:sp>
        <p:sp>
          <p:nvSpPr>
            <p:cNvPr id="29" name="Arc 31"/>
            <p:cNvSpPr>
              <a:spLocks/>
            </p:cNvSpPr>
            <p:nvPr/>
          </p:nvSpPr>
          <p:spPr bwMode="auto">
            <a:xfrm>
              <a:off x="345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3491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rc 33"/>
            <p:cNvSpPr>
              <a:spLocks/>
            </p:cNvSpPr>
            <p:nvPr/>
          </p:nvSpPr>
          <p:spPr bwMode="auto">
            <a:xfrm>
              <a:off x="356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3601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rc 35"/>
            <p:cNvSpPr>
              <a:spLocks/>
            </p:cNvSpPr>
            <p:nvPr/>
          </p:nvSpPr>
          <p:spPr bwMode="auto">
            <a:xfrm>
              <a:off x="366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3701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rc 37"/>
            <p:cNvSpPr>
              <a:spLocks/>
            </p:cNvSpPr>
            <p:nvPr/>
          </p:nvSpPr>
          <p:spPr bwMode="auto">
            <a:xfrm>
              <a:off x="376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3802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39"/>
            <p:cNvSpPr>
              <a:spLocks/>
            </p:cNvSpPr>
            <p:nvPr/>
          </p:nvSpPr>
          <p:spPr bwMode="auto">
            <a:xfrm>
              <a:off x="387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3913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rc 41"/>
            <p:cNvSpPr>
              <a:spLocks/>
            </p:cNvSpPr>
            <p:nvPr/>
          </p:nvSpPr>
          <p:spPr bwMode="auto">
            <a:xfrm>
              <a:off x="3980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4014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rc 43"/>
            <p:cNvSpPr>
              <a:spLocks/>
            </p:cNvSpPr>
            <p:nvPr/>
          </p:nvSpPr>
          <p:spPr bwMode="auto">
            <a:xfrm>
              <a:off x="4080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4115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rc 45"/>
            <p:cNvSpPr>
              <a:spLocks/>
            </p:cNvSpPr>
            <p:nvPr/>
          </p:nvSpPr>
          <p:spPr bwMode="auto">
            <a:xfrm>
              <a:off x="4190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4225" y="1070"/>
              <a:ext cx="0" cy="108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394" y="2230"/>
              <a:ext cx="918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8"/>
            <p:cNvSpPr>
              <a:spLocks noChangeArrowheads="1"/>
            </p:cNvSpPr>
            <p:nvPr/>
          </p:nvSpPr>
          <p:spPr bwMode="auto">
            <a:xfrm>
              <a:off x="3631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47" name="Arc 49"/>
            <p:cNvSpPr>
              <a:spLocks/>
            </p:cNvSpPr>
            <p:nvPr/>
          </p:nvSpPr>
          <p:spPr bwMode="auto">
            <a:xfrm>
              <a:off x="4326" y="2278"/>
              <a:ext cx="87" cy="57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 flipH="1">
              <a:off x="4386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rc 51"/>
            <p:cNvSpPr>
              <a:spLocks/>
            </p:cNvSpPr>
            <p:nvPr/>
          </p:nvSpPr>
          <p:spPr bwMode="auto">
            <a:xfrm>
              <a:off x="4326" y="2361"/>
              <a:ext cx="87" cy="58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H="1">
              <a:off x="4386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53"/>
            <p:cNvSpPr>
              <a:spLocks/>
            </p:cNvSpPr>
            <p:nvPr/>
          </p:nvSpPr>
          <p:spPr bwMode="auto">
            <a:xfrm>
              <a:off x="4326" y="2452"/>
              <a:ext cx="87" cy="59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 flipH="1">
              <a:off x="4386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4467" y="2243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}</a:t>
              </a:r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4568" y="2305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SELB</a:t>
              </a:r>
            </a:p>
          </p:txBody>
        </p:sp>
        <p:sp>
          <p:nvSpPr>
            <p:cNvPr id="55" name="Arc 57"/>
            <p:cNvSpPr>
              <a:spLocks/>
            </p:cNvSpPr>
            <p:nvPr/>
          </p:nvSpPr>
          <p:spPr bwMode="auto">
            <a:xfrm>
              <a:off x="2631" y="2876"/>
              <a:ext cx="70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2665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rc 59"/>
            <p:cNvSpPr>
              <a:spLocks/>
            </p:cNvSpPr>
            <p:nvPr/>
          </p:nvSpPr>
          <p:spPr bwMode="auto">
            <a:xfrm>
              <a:off x="3823" y="2876"/>
              <a:ext cx="71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3858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2404" y="2958"/>
              <a:ext cx="1853" cy="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3055" y="3116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ALU</a:t>
              </a:r>
            </a:p>
          </p:txBody>
        </p:sp>
        <p:sp>
          <p:nvSpPr>
            <p:cNvPr id="61" name="Arc 63"/>
            <p:cNvSpPr>
              <a:spLocks/>
            </p:cNvSpPr>
            <p:nvPr/>
          </p:nvSpPr>
          <p:spPr bwMode="auto">
            <a:xfrm>
              <a:off x="2313" y="3047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H="1">
              <a:off x="2224" y="3077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rc 65"/>
            <p:cNvSpPr>
              <a:spLocks/>
            </p:cNvSpPr>
            <p:nvPr/>
          </p:nvSpPr>
          <p:spPr bwMode="auto">
            <a:xfrm>
              <a:off x="2313" y="3131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66"/>
            <p:cNvSpPr>
              <a:spLocks noChangeShapeType="1"/>
            </p:cNvSpPr>
            <p:nvPr/>
          </p:nvSpPr>
          <p:spPr bwMode="auto">
            <a:xfrm flipH="1">
              <a:off x="2230" y="316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rc 67"/>
            <p:cNvSpPr>
              <a:spLocks/>
            </p:cNvSpPr>
            <p:nvPr/>
          </p:nvSpPr>
          <p:spPr bwMode="auto">
            <a:xfrm>
              <a:off x="2313" y="3221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68"/>
            <p:cNvSpPr>
              <a:spLocks noChangeShapeType="1"/>
            </p:cNvSpPr>
            <p:nvPr/>
          </p:nvSpPr>
          <p:spPr bwMode="auto">
            <a:xfrm flipH="1">
              <a:off x="2230" y="3252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rc 69"/>
            <p:cNvSpPr>
              <a:spLocks/>
            </p:cNvSpPr>
            <p:nvPr/>
          </p:nvSpPr>
          <p:spPr bwMode="auto">
            <a:xfrm>
              <a:off x="2313" y="3305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70"/>
            <p:cNvSpPr>
              <a:spLocks noChangeShapeType="1"/>
            </p:cNvSpPr>
            <p:nvPr/>
          </p:nvSpPr>
          <p:spPr bwMode="auto">
            <a:xfrm flipH="1">
              <a:off x="2230" y="333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Arc 71"/>
            <p:cNvSpPr>
              <a:spLocks/>
            </p:cNvSpPr>
            <p:nvPr/>
          </p:nvSpPr>
          <p:spPr bwMode="auto">
            <a:xfrm>
              <a:off x="2313" y="3396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72"/>
            <p:cNvSpPr>
              <a:spLocks noChangeShapeType="1"/>
            </p:cNvSpPr>
            <p:nvPr/>
          </p:nvSpPr>
          <p:spPr bwMode="auto">
            <a:xfrm flipH="1">
              <a:off x="2230" y="3426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>
              <a:off x="1806" y="3161"/>
              <a:ext cx="32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OPR</a:t>
              </a:r>
            </a:p>
          </p:txBody>
        </p:sp>
        <p:sp>
          <p:nvSpPr>
            <p:cNvPr id="72" name="Arc 74"/>
            <p:cNvSpPr>
              <a:spLocks/>
            </p:cNvSpPr>
            <p:nvPr/>
          </p:nvSpPr>
          <p:spPr bwMode="auto">
            <a:xfrm>
              <a:off x="2148" y="3088"/>
              <a:ext cx="41" cy="167"/>
            </a:xfrm>
            <a:custGeom>
              <a:avLst/>
              <a:gdLst>
                <a:gd name="T0" fmla="*/ 0 w 21600"/>
                <a:gd name="T1" fmla="*/ 0 h 21592"/>
                <a:gd name="T2" fmla="*/ 0 w 21600"/>
                <a:gd name="T3" fmla="*/ 0 h 21592"/>
                <a:gd name="T4" fmla="*/ 0 w 21600"/>
                <a:gd name="T5" fmla="*/ 0 h 2159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2"/>
                <a:gd name="T11" fmla="*/ 21600 w 21600"/>
                <a:gd name="T12" fmla="*/ 21592 h 215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2" fill="none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</a:path>
                <a:path w="21600" h="21592" stroke="0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  <a:lnTo>
                    <a:pt x="21600" y="21592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Arc 75"/>
            <p:cNvSpPr>
              <a:spLocks/>
            </p:cNvSpPr>
            <p:nvPr/>
          </p:nvSpPr>
          <p:spPr bwMode="auto">
            <a:xfrm>
              <a:off x="2148" y="3254"/>
              <a:ext cx="41" cy="16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1449" y="1228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R1</a:t>
              </a:r>
            </a:p>
          </p:txBody>
        </p:sp>
        <p:sp>
          <p:nvSpPr>
            <p:cNvPr id="75" name="Line 77"/>
            <p:cNvSpPr>
              <a:spLocks noChangeShapeType="1"/>
            </p:cNvSpPr>
            <p:nvPr/>
          </p:nvSpPr>
          <p:spPr bwMode="auto">
            <a:xfrm>
              <a:off x="1890" y="1279"/>
              <a:ext cx="222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78"/>
            <p:cNvSpPr>
              <a:spLocks noChangeShapeType="1"/>
            </p:cNvSpPr>
            <p:nvPr/>
          </p:nvSpPr>
          <p:spPr bwMode="auto">
            <a:xfrm>
              <a:off x="1890" y="1407"/>
              <a:ext cx="212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1890" y="1537"/>
              <a:ext cx="201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80"/>
            <p:cNvSpPr>
              <a:spLocks noChangeShapeType="1"/>
            </p:cNvSpPr>
            <p:nvPr/>
          </p:nvSpPr>
          <p:spPr bwMode="auto">
            <a:xfrm>
              <a:off x="1890" y="1666"/>
              <a:ext cx="1903" cy="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81"/>
            <p:cNvSpPr>
              <a:spLocks noChangeShapeType="1"/>
            </p:cNvSpPr>
            <p:nvPr/>
          </p:nvSpPr>
          <p:spPr bwMode="auto">
            <a:xfrm>
              <a:off x="1890" y="1795"/>
              <a:ext cx="180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82"/>
            <p:cNvSpPr>
              <a:spLocks noChangeShapeType="1"/>
            </p:cNvSpPr>
            <p:nvPr/>
          </p:nvSpPr>
          <p:spPr bwMode="auto">
            <a:xfrm>
              <a:off x="1890" y="1923"/>
              <a:ext cx="17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83"/>
            <p:cNvSpPr>
              <a:spLocks noChangeShapeType="1"/>
            </p:cNvSpPr>
            <p:nvPr/>
          </p:nvSpPr>
          <p:spPr bwMode="auto">
            <a:xfrm>
              <a:off x="1890" y="2052"/>
              <a:ext cx="159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1449" y="1357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R2</a:t>
              </a:r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1449" y="1485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R3</a:t>
              </a:r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1449" y="1614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R4</a:t>
              </a:r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1449" y="174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R5</a:t>
              </a:r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1449" y="187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R6</a:t>
              </a:r>
            </a:p>
          </p:txBody>
        </p:sp>
        <p:sp>
          <p:nvSpPr>
            <p:cNvPr id="87" name="Rectangle 89"/>
            <p:cNvSpPr>
              <a:spLocks noChangeArrowheads="1"/>
            </p:cNvSpPr>
            <p:nvPr/>
          </p:nvSpPr>
          <p:spPr bwMode="auto">
            <a:xfrm>
              <a:off x="1449" y="2001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R7</a:t>
              </a:r>
            </a:p>
          </p:txBody>
        </p:sp>
        <p:sp>
          <p:nvSpPr>
            <p:cNvPr id="88" name="Line 90"/>
            <p:cNvSpPr>
              <a:spLocks noChangeShapeType="1"/>
            </p:cNvSpPr>
            <p:nvPr/>
          </p:nvSpPr>
          <p:spPr bwMode="auto">
            <a:xfrm>
              <a:off x="3027" y="1150"/>
              <a:ext cx="119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91"/>
            <p:cNvSpPr>
              <a:spLocks noChangeArrowheads="1"/>
            </p:cNvSpPr>
            <p:nvPr/>
          </p:nvSpPr>
          <p:spPr bwMode="auto">
            <a:xfrm>
              <a:off x="4055" y="887"/>
              <a:ext cx="35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Input</a:t>
              </a:r>
            </a:p>
          </p:txBody>
        </p:sp>
        <p:sp>
          <p:nvSpPr>
            <p:cNvPr id="90" name="Line 92"/>
            <p:cNvSpPr>
              <a:spLocks noChangeShapeType="1"/>
            </p:cNvSpPr>
            <p:nvPr/>
          </p:nvSpPr>
          <p:spPr bwMode="auto">
            <a:xfrm>
              <a:off x="1574" y="2140"/>
              <a:ext cx="0" cy="4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1393" y="2608"/>
              <a:ext cx="32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3 x 8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1313" y="2713"/>
              <a:ext cx="48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decoder</a:t>
              </a:r>
            </a:p>
          </p:txBody>
        </p:sp>
        <p:sp>
          <p:nvSpPr>
            <p:cNvPr id="93" name="Rectangle 95"/>
            <p:cNvSpPr>
              <a:spLocks noChangeArrowheads="1"/>
            </p:cNvSpPr>
            <p:nvPr/>
          </p:nvSpPr>
          <p:spPr bwMode="auto">
            <a:xfrm>
              <a:off x="1266" y="2617"/>
              <a:ext cx="606" cy="24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rc 96"/>
            <p:cNvSpPr>
              <a:spLocks/>
            </p:cNvSpPr>
            <p:nvPr/>
          </p:nvSpPr>
          <p:spPr bwMode="auto">
            <a:xfrm>
              <a:off x="142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97"/>
            <p:cNvSpPr>
              <a:spLocks noChangeShapeType="1"/>
            </p:cNvSpPr>
            <p:nvPr/>
          </p:nvSpPr>
          <p:spPr bwMode="auto">
            <a:xfrm>
              <a:off x="1464" y="2928"/>
              <a:ext cx="0" cy="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98"/>
            <p:cNvSpPr>
              <a:spLocks/>
            </p:cNvSpPr>
            <p:nvPr/>
          </p:nvSpPr>
          <p:spPr bwMode="auto">
            <a:xfrm>
              <a:off x="153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99"/>
            <p:cNvSpPr>
              <a:spLocks noChangeShapeType="1"/>
            </p:cNvSpPr>
            <p:nvPr/>
          </p:nvSpPr>
          <p:spPr bwMode="auto">
            <a:xfrm>
              <a:off x="1574" y="2924"/>
              <a:ext cx="0" cy="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100"/>
            <p:cNvSpPr>
              <a:spLocks/>
            </p:cNvSpPr>
            <p:nvPr/>
          </p:nvSpPr>
          <p:spPr bwMode="auto">
            <a:xfrm>
              <a:off x="1640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101"/>
            <p:cNvSpPr>
              <a:spLocks noChangeShapeType="1"/>
            </p:cNvSpPr>
            <p:nvPr/>
          </p:nvSpPr>
          <p:spPr bwMode="auto">
            <a:xfrm>
              <a:off x="1674" y="2920"/>
              <a:ext cx="0" cy="6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102"/>
            <p:cNvSpPr>
              <a:spLocks noChangeArrowheads="1"/>
            </p:cNvSpPr>
            <p:nvPr/>
          </p:nvSpPr>
          <p:spPr bwMode="auto">
            <a:xfrm>
              <a:off x="1395" y="3047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SELD</a:t>
              </a:r>
            </a:p>
          </p:txBody>
        </p:sp>
        <p:pic>
          <p:nvPicPr>
            <p:cNvPr id="101" name="Picture 10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2994"/>
              <a:ext cx="233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Rectangle 104"/>
            <p:cNvSpPr>
              <a:spLocks noChangeArrowheads="1"/>
            </p:cNvSpPr>
            <p:nvPr/>
          </p:nvSpPr>
          <p:spPr bwMode="auto">
            <a:xfrm>
              <a:off x="1136" y="2149"/>
              <a:ext cx="34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Load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/>
          </p:nvSpPr>
          <p:spPr bwMode="auto">
            <a:xfrm>
              <a:off x="1063" y="2230"/>
              <a:ext cx="47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(7 lines)</a:t>
              </a:r>
            </a:p>
          </p:txBody>
        </p:sp>
        <p:sp>
          <p:nvSpPr>
            <p:cNvPr id="104" name="Arc 106"/>
            <p:cNvSpPr>
              <a:spLocks/>
            </p:cNvSpPr>
            <p:nvPr/>
          </p:nvSpPr>
          <p:spPr bwMode="auto">
            <a:xfrm>
              <a:off x="1175" y="1250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 flipH="1">
              <a:off x="1037" y="1279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108"/>
            <p:cNvSpPr>
              <a:spLocks/>
            </p:cNvSpPr>
            <p:nvPr/>
          </p:nvSpPr>
          <p:spPr bwMode="auto">
            <a:xfrm>
              <a:off x="1175" y="1380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109"/>
            <p:cNvSpPr>
              <a:spLocks noChangeShapeType="1"/>
            </p:cNvSpPr>
            <p:nvPr/>
          </p:nvSpPr>
          <p:spPr bwMode="auto">
            <a:xfrm flipH="1">
              <a:off x="1037" y="140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Arc 110"/>
            <p:cNvSpPr>
              <a:spLocks/>
            </p:cNvSpPr>
            <p:nvPr/>
          </p:nvSpPr>
          <p:spPr bwMode="auto">
            <a:xfrm>
              <a:off x="1175" y="1509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11"/>
            <p:cNvSpPr>
              <a:spLocks noChangeShapeType="1"/>
            </p:cNvSpPr>
            <p:nvPr/>
          </p:nvSpPr>
          <p:spPr bwMode="auto">
            <a:xfrm flipH="1">
              <a:off x="1037" y="153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Arc 112"/>
            <p:cNvSpPr>
              <a:spLocks/>
            </p:cNvSpPr>
            <p:nvPr/>
          </p:nvSpPr>
          <p:spPr bwMode="auto">
            <a:xfrm>
              <a:off x="1175" y="1633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H="1">
              <a:off x="1037" y="1666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rc 114"/>
            <p:cNvSpPr>
              <a:spLocks/>
            </p:cNvSpPr>
            <p:nvPr/>
          </p:nvSpPr>
          <p:spPr bwMode="auto">
            <a:xfrm>
              <a:off x="1175" y="17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15"/>
            <p:cNvSpPr>
              <a:spLocks noChangeShapeType="1"/>
            </p:cNvSpPr>
            <p:nvPr/>
          </p:nvSpPr>
          <p:spPr bwMode="auto">
            <a:xfrm flipH="1">
              <a:off x="1037" y="1795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Arc 116"/>
            <p:cNvSpPr>
              <a:spLocks/>
            </p:cNvSpPr>
            <p:nvPr/>
          </p:nvSpPr>
          <p:spPr bwMode="auto">
            <a:xfrm>
              <a:off x="1175" y="1895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17"/>
            <p:cNvSpPr>
              <a:spLocks noChangeShapeType="1"/>
            </p:cNvSpPr>
            <p:nvPr/>
          </p:nvSpPr>
          <p:spPr bwMode="auto">
            <a:xfrm flipH="1">
              <a:off x="1037" y="1923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Arc 118"/>
            <p:cNvSpPr>
              <a:spLocks/>
            </p:cNvSpPr>
            <p:nvPr/>
          </p:nvSpPr>
          <p:spPr bwMode="auto">
            <a:xfrm>
              <a:off x="1175" y="2023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Line 119"/>
            <p:cNvSpPr>
              <a:spLocks noChangeShapeType="1"/>
            </p:cNvSpPr>
            <p:nvPr/>
          </p:nvSpPr>
          <p:spPr bwMode="auto">
            <a:xfrm flipH="1">
              <a:off x="1037" y="2052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Line 120"/>
            <p:cNvSpPr>
              <a:spLocks noChangeShapeType="1"/>
            </p:cNvSpPr>
            <p:nvPr/>
          </p:nvSpPr>
          <p:spPr bwMode="auto">
            <a:xfrm>
              <a:off x="1046" y="1279"/>
              <a:ext cx="0" cy="23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Arc 121"/>
            <p:cNvSpPr>
              <a:spLocks/>
            </p:cNvSpPr>
            <p:nvPr/>
          </p:nvSpPr>
          <p:spPr bwMode="auto">
            <a:xfrm>
              <a:off x="3254" y="3740"/>
              <a:ext cx="71" cy="73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22"/>
            <p:cNvSpPr>
              <a:spLocks noChangeShapeType="1"/>
            </p:cNvSpPr>
            <p:nvPr/>
          </p:nvSpPr>
          <p:spPr bwMode="auto">
            <a:xfrm>
              <a:off x="3289" y="3504"/>
              <a:ext cx="0" cy="2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23"/>
            <p:cNvSpPr>
              <a:spLocks noChangeShapeType="1"/>
            </p:cNvSpPr>
            <p:nvPr/>
          </p:nvSpPr>
          <p:spPr bwMode="auto">
            <a:xfrm flipH="1">
              <a:off x="1037" y="3644"/>
              <a:ext cx="225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124"/>
            <p:cNvSpPr>
              <a:spLocks noChangeArrowheads="1"/>
            </p:cNvSpPr>
            <p:nvPr/>
          </p:nvSpPr>
          <p:spPr bwMode="auto">
            <a:xfrm>
              <a:off x="3321" y="3684"/>
              <a:ext cx="43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Output</a:t>
              </a:r>
            </a:p>
          </p:txBody>
        </p:sp>
        <p:sp>
          <p:nvSpPr>
            <p:cNvPr id="123" name="Rectangle 125"/>
            <p:cNvSpPr>
              <a:spLocks noChangeArrowheads="1"/>
            </p:cNvSpPr>
            <p:nvPr/>
          </p:nvSpPr>
          <p:spPr bwMode="auto">
            <a:xfrm>
              <a:off x="2640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A bus</a:t>
              </a:r>
            </a:p>
          </p:txBody>
        </p:sp>
        <p:sp>
          <p:nvSpPr>
            <p:cNvPr id="124" name="Rectangle 126"/>
            <p:cNvSpPr>
              <a:spLocks noChangeArrowheads="1"/>
            </p:cNvSpPr>
            <p:nvPr/>
          </p:nvSpPr>
          <p:spPr bwMode="auto">
            <a:xfrm>
              <a:off x="3843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B bus</a:t>
              </a:r>
            </a:p>
          </p:txBody>
        </p:sp>
        <p:sp>
          <p:nvSpPr>
            <p:cNvPr id="125" name="Arc 127"/>
            <p:cNvSpPr>
              <a:spLocks/>
            </p:cNvSpPr>
            <p:nvPr/>
          </p:nvSpPr>
          <p:spPr bwMode="auto">
            <a:xfrm>
              <a:off x="1741" y="1155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Line 128"/>
            <p:cNvSpPr>
              <a:spLocks noChangeShapeType="1"/>
            </p:cNvSpPr>
            <p:nvPr/>
          </p:nvSpPr>
          <p:spPr bwMode="auto">
            <a:xfrm flipV="1">
              <a:off x="1775" y="1055"/>
              <a:ext cx="0" cy="1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29"/>
            <p:cNvSpPr>
              <a:spLocks noChangeArrowheads="1"/>
            </p:cNvSpPr>
            <p:nvPr/>
          </p:nvSpPr>
          <p:spPr bwMode="auto">
            <a:xfrm>
              <a:off x="1605" y="932"/>
              <a:ext cx="37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Clock</a:t>
              </a:r>
            </a:p>
          </p:txBody>
        </p:sp>
        <p:sp>
          <p:nvSpPr>
            <p:cNvPr id="128" name="Rectangle 130"/>
            <p:cNvSpPr>
              <a:spLocks noChangeArrowheads="1"/>
            </p:cNvSpPr>
            <p:nvPr/>
          </p:nvSpPr>
          <p:spPr bwMode="auto">
            <a:xfrm>
              <a:off x="1261" y="1228"/>
              <a:ext cx="633" cy="9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131"/>
            <p:cNvSpPr>
              <a:spLocks noChangeShapeType="1"/>
            </p:cNvSpPr>
            <p:nvPr/>
          </p:nvSpPr>
          <p:spPr bwMode="auto">
            <a:xfrm>
              <a:off x="1266" y="1347"/>
              <a:ext cx="628" cy="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32"/>
            <p:cNvSpPr>
              <a:spLocks noChangeShapeType="1"/>
            </p:cNvSpPr>
            <p:nvPr/>
          </p:nvSpPr>
          <p:spPr bwMode="auto">
            <a:xfrm>
              <a:off x="1256" y="1485"/>
              <a:ext cx="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33"/>
            <p:cNvSpPr>
              <a:spLocks noChangeShapeType="1"/>
            </p:cNvSpPr>
            <p:nvPr/>
          </p:nvSpPr>
          <p:spPr bwMode="auto">
            <a:xfrm>
              <a:off x="1261" y="1618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34"/>
            <p:cNvSpPr>
              <a:spLocks noChangeShapeType="1"/>
            </p:cNvSpPr>
            <p:nvPr/>
          </p:nvSpPr>
          <p:spPr bwMode="auto">
            <a:xfrm>
              <a:off x="1261" y="1751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35"/>
            <p:cNvSpPr>
              <a:spLocks noChangeShapeType="1"/>
            </p:cNvSpPr>
            <p:nvPr/>
          </p:nvSpPr>
          <p:spPr bwMode="auto">
            <a:xfrm>
              <a:off x="1261" y="1884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36"/>
            <p:cNvSpPr>
              <a:spLocks noChangeShapeType="1"/>
            </p:cNvSpPr>
            <p:nvPr/>
          </p:nvSpPr>
          <p:spPr bwMode="auto">
            <a:xfrm>
              <a:off x="1261" y="2016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2648827" y="316468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R1 </a:t>
            </a:r>
            <a:r>
              <a:rPr lang="en-US" b="1" baseline="30000" dirty="0" smtClean="0">
                <a:solidFill>
                  <a:srgbClr val="7030A0"/>
                </a:solidFill>
              </a:rPr>
              <a:t>←</a:t>
            </a:r>
            <a:r>
              <a:rPr lang="en-US" b="1" dirty="0" smtClean="0">
                <a:solidFill>
                  <a:srgbClr val="7030A0"/>
                </a:solidFill>
              </a:rPr>
              <a:t>R2 + R3  </a:t>
            </a:r>
          </a:p>
        </p:txBody>
      </p:sp>
      <p:cxnSp>
        <p:nvCxnSpPr>
          <p:cNvPr id="137" name="Elbow Connector 136"/>
          <p:cNvCxnSpPr/>
          <p:nvPr/>
        </p:nvCxnSpPr>
        <p:spPr>
          <a:xfrm>
            <a:off x="2448053" y="1587174"/>
            <a:ext cx="2354701" cy="1503569"/>
          </a:xfrm>
          <a:prstGeom prst="bentConnector3">
            <a:avLst>
              <a:gd name="adj1" fmla="val 99481"/>
            </a:avLst>
          </a:prstGeom>
          <a:ln w="317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endCxn id="37" idx="0"/>
          </p:cNvCxnSpPr>
          <p:nvPr/>
        </p:nvCxnSpPr>
        <p:spPr>
          <a:xfrm>
            <a:off x="2296704" y="1986080"/>
            <a:ext cx="4667165" cy="1118087"/>
          </a:xfrm>
          <a:prstGeom prst="bentConnector3">
            <a:avLst>
              <a:gd name="adj1" fmla="val 100151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998304" y="1293614"/>
            <a:ext cx="5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5811743" y="1590615"/>
            <a:ext cx="5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R3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97" y="4822299"/>
            <a:ext cx="2763094" cy="211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6" name="Straight Connector 155"/>
          <p:cNvCxnSpPr/>
          <p:nvPr/>
        </p:nvCxnSpPr>
        <p:spPr>
          <a:xfrm>
            <a:off x="6705755" y="5996235"/>
            <a:ext cx="83769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706929" y="6170757"/>
            <a:ext cx="1407892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1661299" y="3645055"/>
            <a:ext cx="731117" cy="249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010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8390534" y="3664859"/>
            <a:ext cx="731117" cy="249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011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13" y="150863"/>
            <a:ext cx="2740061" cy="171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8" name="Straight Connector 167"/>
          <p:cNvCxnSpPr/>
          <p:nvPr/>
        </p:nvCxnSpPr>
        <p:spPr>
          <a:xfrm>
            <a:off x="6567313" y="1495119"/>
            <a:ext cx="2219777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1548654" y="5287197"/>
            <a:ext cx="1190363" cy="267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00010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6762071" y="5879510"/>
            <a:ext cx="1994021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402649" y="4857278"/>
            <a:ext cx="769648" cy="231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001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490" name="Straight Arrow Connector 20489"/>
          <p:cNvCxnSpPr/>
          <p:nvPr/>
        </p:nvCxnSpPr>
        <p:spPr>
          <a:xfrm flipH="1">
            <a:off x="3986176" y="3914176"/>
            <a:ext cx="1173" cy="6993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>
            <a:off x="6762071" y="3958286"/>
            <a:ext cx="1173" cy="6993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2" name="Elbow Connector 20491"/>
          <p:cNvCxnSpPr>
            <a:stCxn id="119" idx="0"/>
          </p:cNvCxnSpPr>
          <p:nvPr/>
        </p:nvCxnSpPr>
        <p:spPr>
          <a:xfrm flipH="1" flipV="1">
            <a:off x="152400" y="1339776"/>
            <a:ext cx="5344914" cy="4817556"/>
          </a:xfrm>
          <a:prstGeom prst="bentConnector3">
            <a:avLst>
              <a:gd name="adj1" fmla="val 99668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Straight Arrow Connector 20497"/>
          <p:cNvCxnSpPr/>
          <p:nvPr/>
        </p:nvCxnSpPr>
        <p:spPr>
          <a:xfrm>
            <a:off x="152400" y="1293614"/>
            <a:ext cx="5686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2"/>
          <p:cNvSpPr txBox="1">
            <a:spLocks noChangeArrowheads="1"/>
          </p:cNvSpPr>
          <p:nvPr/>
        </p:nvSpPr>
        <p:spPr>
          <a:xfrm>
            <a:off x="717453" y="13364"/>
            <a:ext cx="7975600" cy="650875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18" dirty="0" smtClean="0">
                <a:solidFill>
                  <a:srgbClr val="339933"/>
                </a:solidFill>
                <a:latin typeface="Arial Narrow" pitchFamily="34" charset="0"/>
              </a:rPr>
              <a:t>GENERAL REGISTER ORGANIZATIONS Contd.</a:t>
            </a:r>
            <a:endParaRPr lang="en-US" altLang="ko-KR" sz="2400" b="1" spc="18" dirty="0">
              <a:solidFill>
                <a:srgbClr val="339933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53" grpId="0"/>
      <p:bldP spid="154" grpId="0"/>
      <p:bldP spid="157" grpId="0" animBg="1"/>
      <p:bldP spid="160" grpId="0" animBg="1"/>
      <p:bldP spid="170" grpId="0" animBg="1"/>
      <p:bldP spid="1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889844"/>
            <a:ext cx="8610600" cy="4489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There </a:t>
            </a:r>
            <a:r>
              <a:rPr lang="en-US" sz="2000" dirty="0">
                <a:latin typeface="Arial Narrow" pitchFamily="34" charset="0"/>
              </a:rPr>
              <a:t>are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14 binary selection inputs in the unit</a:t>
            </a:r>
            <a:r>
              <a:rPr lang="en-US" sz="2000" dirty="0">
                <a:latin typeface="Arial Narrow" pitchFamily="34" charset="0"/>
              </a:rPr>
              <a:t>, and their combined </a:t>
            </a:r>
            <a:r>
              <a:rPr lang="en-US" sz="2000" dirty="0" smtClean="0">
                <a:latin typeface="Arial Narrow" pitchFamily="34" charset="0"/>
              </a:rPr>
              <a:t>value specifies </a:t>
            </a:r>
            <a:r>
              <a:rPr lang="en-US" sz="2000" dirty="0">
                <a:latin typeface="Arial Narrow" pitchFamily="34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control word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It consists of four fields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Three fields</a:t>
            </a:r>
            <a:r>
              <a:rPr lang="en-US" sz="2000" dirty="0">
                <a:latin typeface="Arial Narrow" pitchFamily="34" charset="0"/>
              </a:rPr>
              <a:t> contain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three bits each</a:t>
            </a:r>
            <a:r>
              <a:rPr lang="en-US" sz="2000" dirty="0">
                <a:latin typeface="Arial Narrow" pitchFamily="34" charset="0"/>
              </a:rPr>
              <a:t>, and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one field has five bits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three bits of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SELA </a:t>
            </a:r>
            <a:r>
              <a:rPr lang="en-US" sz="2000" dirty="0">
                <a:latin typeface="Arial Narrow" pitchFamily="34" charset="0"/>
              </a:rPr>
              <a:t>select a source register for the A input of the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ALU.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three bits of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SELB</a:t>
            </a:r>
            <a:r>
              <a:rPr lang="en-US" sz="2000" dirty="0">
                <a:latin typeface="Arial Narrow" pitchFamily="34" charset="0"/>
              </a:rPr>
              <a:t> select a register for the B input of the ALU.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three </a:t>
            </a:r>
            <a:r>
              <a:rPr lang="en-US" sz="2000" dirty="0">
                <a:latin typeface="Arial Narrow" pitchFamily="34" charset="0"/>
              </a:rPr>
              <a:t>bits of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SELD </a:t>
            </a:r>
            <a:r>
              <a:rPr lang="en-US" sz="2000" dirty="0">
                <a:latin typeface="Arial Narrow" pitchFamily="34" charset="0"/>
              </a:rPr>
              <a:t>select a destination register using the decoder and its </a:t>
            </a:r>
            <a:r>
              <a:rPr lang="en-US" sz="2000" dirty="0" smtClean="0">
                <a:latin typeface="Arial Narrow" pitchFamily="34" charset="0"/>
              </a:rPr>
              <a:t>seven load </a:t>
            </a:r>
            <a:r>
              <a:rPr lang="en-US" sz="2000" dirty="0">
                <a:latin typeface="Arial Narrow" pitchFamily="34" charset="0"/>
              </a:rPr>
              <a:t>outputs.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five bits of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OPR</a:t>
            </a:r>
            <a:r>
              <a:rPr lang="en-US" sz="2000" dirty="0">
                <a:latin typeface="Arial Narrow" pitchFamily="34" charset="0"/>
              </a:rPr>
              <a:t> select one of the operations in the ALU.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14-bit </a:t>
            </a:r>
            <a:r>
              <a:rPr lang="en-US" sz="2000" dirty="0">
                <a:latin typeface="Arial Narrow" pitchFamily="34" charset="0"/>
              </a:rPr>
              <a:t>control word when applied to the selection inputs specify a </a:t>
            </a:r>
            <a:r>
              <a:rPr lang="en-US" sz="2000" dirty="0" smtClean="0">
                <a:latin typeface="Arial Narrow" pitchFamily="34" charset="0"/>
              </a:rPr>
              <a:t>particular micro operation</a:t>
            </a:r>
            <a:r>
              <a:rPr lang="en-US" sz="2000" dirty="0">
                <a:latin typeface="Arial Narrow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0"/>
            <a:ext cx="754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</a:rPr>
              <a:t>CONTROL WORD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708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6029" y="598016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b="1" dirty="0" smtClean="0">
                <a:solidFill>
                  <a:srgbClr val="7030A0"/>
                </a:solidFill>
              </a:rPr>
              <a:t>R1 </a:t>
            </a:r>
            <a:r>
              <a:rPr lang="en-US" b="1" baseline="30000" dirty="0" smtClean="0">
                <a:solidFill>
                  <a:srgbClr val="7030A0"/>
                </a:solidFill>
              </a:rPr>
              <a:t>←</a:t>
            </a:r>
            <a:r>
              <a:rPr lang="en-US" b="1" dirty="0" smtClean="0">
                <a:solidFill>
                  <a:srgbClr val="7030A0"/>
                </a:solidFill>
              </a:rPr>
              <a:t>R2 + R3, The Control word is  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54986"/>
              </p:ext>
            </p:extLst>
          </p:nvPr>
        </p:nvGraphicFramePr>
        <p:xfrm>
          <a:off x="1639529" y="6349492"/>
          <a:ext cx="65532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/>
                <a:gridCol w="1638300"/>
                <a:gridCol w="1638300"/>
                <a:gridCol w="1638300"/>
              </a:tblGrid>
              <a:tr h="2799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 Narrow" pitchFamily="34" charset="0"/>
                        </a:rPr>
                        <a:t>010</a:t>
                      </a:r>
                      <a:endParaRPr lang="en-US" sz="2400" b="1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 Narrow" pitchFamily="34" charset="0"/>
                        </a:rPr>
                        <a:t>011</a:t>
                      </a:r>
                      <a:endParaRPr lang="en-US" sz="2400" b="1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 Narrow" pitchFamily="34" charset="0"/>
                        </a:rPr>
                        <a:t>001</a:t>
                      </a:r>
                      <a:endParaRPr lang="en-US" sz="2400" b="1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 Narrow" pitchFamily="34" charset="0"/>
                        </a:rPr>
                        <a:t>00010</a:t>
                      </a:r>
                      <a:endParaRPr lang="en-US" sz="2400" b="1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5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5150" y="685800"/>
            <a:ext cx="9153650" cy="5670985"/>
            <a:chOff x="1037" y="887"/>
            <a:chExt cx="3901" cy="2957"/>
          </a:xfrm>
        </p:grpSpPr>
        <p:sp>
          <p:nvSpPr>
            <p:cNvPr id="3" name="Arc 5"/>
            <p:cNvSpPr>
              <a:spLocks/>
            </p:cNvSpPr>
            <p:nvPr/>
          </p:nvSpPr>
          <p:spPr bwMode="auto">
            <a:xfrm>
              <a:off x="2264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Line 6"/>
            <p:cNvSpPr>
              <a:spLocks noChangeShapeType="1"/>
            </p:cNvSpPr>
            <p:nvPr/>
          </p:nvSpPr>
          <p:spPr bwMode="auto">
            <a:xfrm>
              <a:off x="2298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rc 7"/>
            <p:cNvSpPr>
              <a:spLocks/>
            </p:cNvSpPr>
            <p:nvPr/>
          </p:nvSpPr>
          <p:spPr bwMode="auto">
            <a:xfrm>
              <a:off x="236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399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rc 9"/>
            <p:cNvSpPr>
              <a:spLocks/>
            </p:cNvSpPr>
            <p:nvPr/>
          </p:nvSpPr>
          <p:spPr bwMode="auto">
            <a:xfrm>
              <a:off x="2475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509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rc 11"/>
            <p:cNvSpPr>
              <a:spLocks/>
            </p:cNvSpPr>
            <p:nvPr/>
          </p:nvSpPr>
          <p:spPr bwMode="auto">
            <a:xfrm>
              <a:off x="2576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610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rc 13"/>
            <p:cNvSpPr>
              <a:spLocks/>
            </p:cNvSpPr>
            <p:nvPr/>
          </p:nvSpPr>
          <p:spPr bwMode="auto">
            <a:xfrm>
              <a:off x="2677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2711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rc 15"/>
            <p:cNvSpPr>
              <a:spLocks/>
            </p:cNvSpPr>
            <p:nvPr/>
          </p:nvSpPr>
          <p:spPr bwMode="auto">
            <a:xfrm>
              <a:off x="278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821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17"/>
            <p:cNvSpPr>
              <a:spLocks/>
            </p:cNvSpPr>
            <p:nvPr/>
          </p:nvSpPr>
          <p:spPr bwMode="auto">
            <a:xfrm>
              <a:off x="2887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2922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rc 19"/>
            <p:cNvSpPr>
              <a:spLocks/>
            </p:cNvSpPr>
            <p:nvPr/>
          </p:nvSpPr>
          <p:spPr bwMode="auto">
            <a:xfrm>
              <a:off x="2988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3023" y="1154"/>
              <a:ext cx="0" cy="100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202" y="2230"/>
              <a:ext cx="917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438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21" name="Arc 23"/>
            <p:cNvSpPr>
              <a:spLocks/>
            </p:cNvSpPr>
            <p:nvPr/>
          </p:nvSpPr>
          <p:spPr bwMode="auto">
            <a:xfrm>
              <a:off x="2111" y="2278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H="1">
              <a:off x="2028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rc 25"/>
            <p:cNvSpPr>
              <a:spLocks/>
            </p:cNvSpPr>
            <p:nvPr/>
          </p:nvSpPr>
          <p:spPr bwMode="auto">
            <a:xfrm>
              <a:off x="2111" y="23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>
              <a:off x="2028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rc 27"/>
            <p:cNvSpPr>
              <a:spLocks/>
            </p:cNvSpPr>
            <p:nvPr/>
          </p:nvSpPr>
          <p:spPr bwMode="auto">
            <a:xfrm>
              <a:off x="2111" y="2452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2028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1590" y="2311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SELA</a:t>
              </a: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1860" y="2252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{</a:t>
              </a:r>
            </a:p>
          </p:txBody>
        </p:sp>
        <p:sp>
          <p:nvSpPr>
            <p:cNvPr id="29" name="Arc 31"/>
            <p:cNvSpPr>
              <a:spLocks/>
            </p:cNvSpPr>
            <p:nvPr/>
          </p:nvSpPr>
          <p:spPr bwMode="auto">
            <a:xfrm>
              <a:off x="345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3491" y="2056"/>
              <a:ext cx="0" cy="9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rc 33"/>
            <p:cNvSpPr>
              <a:spLocks/>
            </p:cNvSpPr>
            <p:nvPr/>
          </p:nvSpPr>
          <p:spPr bwMode="auto">
            <a:xfrm>
              <a:off x="3566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3601" y="1927"/>
              <a:ext cx="0" cy="2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rc 35"/>
            <p:cNvSpPr>
              <a:spLocks/>
            </p:cNvSpPr>
            <p:nvPr/>
          </p:nvSpPr>
          <p:spPr bwMode="auto">
            <a:xfrm>
              <a:off x="3667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3701" y="1799"/>
              <a:ext cx="0" cy="3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rc 37"/>
            <p:cNvSpPr>
              <a:spLocks/>
            </p:cNvSpPr>
            <p:nvPr/>
          </p:nvSpPr>
          <p:spPr bwMode="auto">
            <a:xfrm>
              <a:off x="376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3802" y="1669"/>
              <a:ext cx="0" cy="4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39"/>
            <p:cNvSpPr>
              <a:spLocks/>
            </p:cNvSpPr>
            <p:nvPr/>
          </p:nvSpPr>
          <p:spPr bwMode="auto">
            <a:xfrm>
              <a:off x="3879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3913" y="1540"/>
              <a:ext cx="0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rc 41"/>
            <p:cNvSpPr>
              <a:spLocks/>
            </p:cNvSpPr>
            <p:nvPr/>
          </p:nvSpPr>
          <p:spPr bwMode="auto">
            <a:xfrm>
              <a:off x="3980" y="2148"/>
              <a:ext cx="69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4014" y="1411"/>
              <a:ext cx="0" cy="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rc 43"/>
            <p:cNvSpPr>
              <a:spLocks/>
            </p:cNvSpPr>
            <p:nvPr/>
          </p:nvSpPr>
          <p:spPr bwMode="auto">
            <a:xfrm>
              <a:off x="4080" y="2148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4115" y="1283"/>
              <a:ext cx="0" cy="8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rc 45"/>
            <p:cNvSpPr>
              <a:spLocks/>
            </p:cNvSpPr>
            <p:nvPr/>
          </p:nvSpPr>
          <p:spPr bwMode="auto">
            <a:xfrm>
              <a:off x="4190" y="2148"/>
              <a:ext cx="71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4225" y="1070"/>
              <a:ext cx="0" cy="108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394" y="2230"/>
              <a:ext cx="918" cy="3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8"/>
            <p:cNvSpPr>
              <a:spLocks noChangeArrowheads="1"/>
            </p:cNvSpPr>
            <p:nvPr/>
          </p:nvSpPr>
          <p:spPr bwMode="auto">
            <a:xfrm>
              <a:off x="3631" y="2297"/>
              <a:ext cx="4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MUX</a:t>
              </a:r>
            </a:p>
          </p:txBody>
        </p:sp>
        <p:sp>
          <p:nvSpPr>
            <p:cNvPr id="47" name="Arc 49"/>
            <p:cNvSpPr>
              <a:spLocks/>
            </p:cNvSpPr>
            <p:nvPr/>
          </p:nvSpPr>
          <p:spPr bwMode="auto">
            <a:xfrm>
              <a:off x="4326" y="2278"/>
              <a:ext cx="87" cy="57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 flipH="1">
              <a:off x="4386" y="2309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rc 51"/>
            <p:cNvSpPr>
              <a:spLocks/>
            </p:cNvSpPr>
            <p:nvPr/>
          </p:nvSpPr>
          <p:spPr bwMode="auto">
            <a:xfrm>
              <a:off x="4326" y="2361"/>
              <a:ext cx="87" cy="58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H="1">
              <a:off x="4386" y="2393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53"/>
            <p:cNvSpPr>
              <a:spLocks/>
            </p:cNvSpPr>
            <p:nvPr/>
          </p:nvSpPr>
          <p:spPr bwMode="auto">
            <a:xfrm>
              <a:off x="4326" y="2452"/>
              <a:ext cx="87" cy="59"/>
            </a:xfrm>
            <a:custGeom>
              <a:avLst/>
              <a:gdLst>
                <a:gd name="T0" fmla="*/ 0 w 21600"/>
                <a:gd name="T1" fmla="*/ 0 h 17464"/>
                <a:gd name="T2" fmla="*/ 0 w 21600"/>
                <a:gd name="T3" fmla="*/ 0 h 17464"/>
                <a:gd name="T4" fmla="*/ 0 w 21600"/>
                <a:gd name="T5" fmla="*/ 0 h 1746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464"/>
                <a:gd name="T11" fmla="*/ 21600 w 21600"/>
                <a:gd name="T12" fmla="*/ 17464 h 17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464" fill="none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</a:path>
                <a:path w="21600" h="17464" stroke="0" extrusionOk="0">
                  <a:moveTo>
                    <a:pt x="19702" y="0"/>
                  </a:moveTo>
                  <a:cubicBezTo>
                    <a:pt x="20953" y="2783"/>
                    <a:pt x="21600" y="5800"/>
                    <a:pt x="21600" y="8852"/>
                  </a:cubicBezTo>
                  <a:cubicBezTo>
                    <a:pt x="21600" y="11815"/>
                    <a:pt x="20990" y="14746"/>
                    <a:pt x="19808" y="17463"/>
                  </a:cubicBezTo>
                  <a:lnTo>
                    <a:pt x="0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 flipH="1">
              <a:off x="4386" y="2485"/>
              <a:ext cx="10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4467" y="2243"/>
              <a:ext cx="18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2400" b="1">
                  <a:solidFill>
                    <a:srgbClr val="000000"/>
                  </a:solidFill>
                  <a:ea typeface="Gulim" pitchFamily="34" charset="-127"/>
                </a:rPr>
                <a:t>}</a:t>
              </a:r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4568" y="2305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SELB</a:t>
              </a:r>
            </a:p>
          </p:txBody>
        </p:sp>
        <p:sp>
          <p:nvSpPr>
            <p:cNvPr id="55" name="Arc 57"/>
            <p:cNvSpPr>
              <a:spLocks/>
            </p:cNvSpPr>
            <p:nvPr/>
          </p:nvSpPr>
          <p:spPr bwMode="auto">
            <a:xfrm>
              <a:off x="2631" y="2876"/>
              <a:ext cx="70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2665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rc 59"/>
            <p:cNvSpPr>
              <a:spLocks/>
            </p:cNvSpPr>
            <p:nvPr/>
          </p:nvSpPr>
          <p:spPr bwMode="auto">
            <a:xfrm>
              <a:off x="3823" y="2876"/>
              <a:ext cx="71" cy="71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3858" y="2553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2404" y="2958"/>
              <a:ext cx="1853" cy="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3055" y="3116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solidFill>
                    <a:srgbClr val="000000"/>
                  </a:solidFill>
                  <a:ea typeface="Gulim" pitchFamily="34" charset="-127"/>
                </a:rPr>
                <a:t>ALU</a:t>
              </a:r>
            </a:p>
          </p:txBody>
        </p:sp>
        <p:sp>
          <p:nvSpPr>
            <p:cNvPr id="61" name="Arc 63"/>
            <p:cNvSpPr>
              <a:spLocks/>
            </p:cNvSpPr>
            <p:nvPr/>
          </p:nvSpPr>
          <p:spPr bwMode="auto">
            <a:xfrm>
              <a:off x="2313" y="3047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H="1">
              <a:off x="2224" y="3077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rc 65"/>
            <p:cNvSpPr>
              <a:spLocks/>
            </p:cNvSpPr>
            <p:nvPr/>
          </p:nvSpPr>
          <p:spPr bwMode="auto">
            <a:xfrm>
              <a:off x="2313" y="3131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66"/>
            <p:cNvSpPr>
              <a:spLocks noChangeShapeType="1"/>
            </p:cNvSpPr>
            <p:nvPr/>
          </p:nvSpPr>
          <p:spPr bwMode="auto">
            <a:xfrm flipH="1">
              <a:off x="2230" y="316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rc 67"/>
            <p:cNvSpPr>
              <a:spLocks/>
            </p:cNvSpPr>
            <p:nvPr/>
          </p:nvSpPr>
          <p:spPr bwMode="auto">
            <a:xfrm>
              <a:off x="2313" y="3221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68"/>
            <p:cNvSpPr>
              <a:spLocks noChangeShapeType="1"/>
            </p:cNvSpPr>
            <p:nvPr/>
          </p:nvSpPr>
          <p:spPr bwMode="auto">
            <a:xfrm flipH="1">
              <a:off x="2230" y="3252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rc 69"/>
            <p:cNvSpPr>
              <a:spLocks/>
            </p:cNvSpPr>
            <p:nvPr/>
          </p:nvSpPr>
          <p:spPr bwMode="auto">
            <a:xfrm>
              <a:off x="2313" y="3305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70"/>
            <p:cNvSpPr>
              <a:spLocks noChangeShapeType="1"/>
            </p:cNvSpPr>
            <p:nvPr/>
          </p:nvSpPr>
          <p:spPr bwMode="auto">
            <a:xfrm flipH="1">
              <a:off x="2230" y="3330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Arc 71"/>
            <p:cNvSpPr>
              <a:spLocks/>
            </p:cNvSpPr>
            <p:nvPr/>
          </p:nvSpPr>
          <p:spPr bwMode="auto">
            <a:xfrm>
              <a:off x="2313" y="3396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72"/>
            <p:cNvSpPr>
              <a:spLocks noChangeShapeType="1"/>
            </p:cNvSpPr>
            <p:nvPr/>
          </p:nvSpPr>
          <p:spPr bwMode="auto">
            <a:xfrm flipH="1">
              <a:off x="2230" y="3426"/>
              <a:ext cx="1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>
              <a:off x="1806" y="3161"/>
              <a:ext cx="32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OPR</a:t>
              </a:r>
            </a:p>
          </p:txBody>
        </p:sp>
        <p:sp>
          <p:nvSpPr>
            <p:cNvPr id="72" name="Arc 74"/>
            <p:cNvSpPr>
              <a:spLocks/>
            </p:cNvSpPr>
            <p:nvPr/>
          </p:nvSpPr>
          <p:spPr bwMode="auto">
            <a:xfrm>
              <a:off x="2148" y="3088"/>
              <a:ext cx="41" cy="167"/>
            </a:xfrm>
            <a:custGeom>
              <a:avLst/>
              <a:gdLst>
                <a:gd name="T0" fmla="*/ 0 w 21600"/>
                <a:gd name="T1" fmla="*/ 0 h 21592"/>
                <a:gd name="T2" fmla="*/ 0 w 21600"/>
                <a:gd name="T3" fmla="*/ 0 h 21592"/>
                <a:gd name="T4" fmla="*/ 0 w 21600"/>
                <a:gd name="T5" fmla="*/ 0 h 2159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2"/>
                <a:gd name="T11" fmla="*/ 21600 w 21600"/>
                <a:gd name="T12" fmla="*/ 21592 h 215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2" fill="none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</a:path>
                <a:path w="21600" h="21592" stroke="0" extrusionOk="0">
                  <a:moveTo>
                    <a:pt x="0" y="21592"/>
                  </a:moveTo>
                  <a:cubicBezTo>
                    <a:pt x="0" y="9896"/>
                    <a:pt x="9308" y="325"/>
                    <a:pt x="21000" y="0"/>
                  </a:cubicBezTo>
                  <a:lnTo>
                    <a:pt x="21600" y="21592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Arc 75"/>
            <p:cNvSpPr>
              <a:spLocks/>
            </p:cNvSpPr>
            <p:nvPr/>
          </p:nvSpPr>
          <p:spPr bwMode="auto">
            <a:xfrm>
              <a:off x="2148" y="3254"/>
              <a:ext cx="41" cy="16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1449" y="1228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R1</a:t>
              </a:r>
            </a:p>
          </p:txBody>
        </p:sp>
        <p:sp>
          <p:nvSpPr>
            <p:cNvPr id="75" name="Line 77"/>
            <p:cNvSpPr>
              <a:spLocks noChangeShapeType="1"/>
            </p:cNvSpPr>
            <p:nvPr/>
          </p:nvSpPr>
          <p:spPr bwMode="auto">
            <a:xfrm>
              <a:off x="1890" y="1279"/>
              <a:ext cx="222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78"/>
            <p:cNvSpPr>
              <a:spLocks noChangeShapeType="1"/>
            </p:cNvSpPr>
            <p:nvPr/>
          </p:nvSpPr>
          <p:spPr bwMode="auto">
            <a:xfrm>
              <a:off x="1890" y="1407"/>
              <a:ext cx="212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1890" y="1537"/>
              <a:ext cx="201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80"/>
            <p:cNvSpPr>
              <a:spLocks noChangeShapeType="1"/>
            </p:cNvSpPr>
            <p:nvPr/>
          </p:nvSpPr>
          <p:spPr bwMode="auto">
            <a:xfrm>
              <a:off x="1890" y="1666"/>
              <a:ext cx="1903" cy="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81"/>
            <p:cNvSpPr>
              <a:spLocks noChangeShapeType="1"/>
            </p:cNvSpPr>
            <p:nvPr/>
          </p:nvSpPr>
          <p:spPr bwMode="auto">
            <a:xfrm>
              <a:off x="1890" y="1795"/>
              <a:ext cx="180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82"/>
            <p:cNvSpPr>
              <a:spLocks noChangeShapeType="1"/>
            </p:cNvSpPr>
            <p:nvPr/>
          </p:nvSpPr>
          <p:spPr bwMode="auto">
            <a:xfrm>
              <a:off x="1890" y="1923"/>
              <a:ext cx="17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83"/>
            <p:cNvSpPr>
              <a:spLocks noChangeShapeType="1"/>
            </p:cNvSpPr>
            <p:nvPr/>
          </p:nvSpPr>
          <p:spPr bwMode="auto">
            <a:xfrm>
              <a:off x="1890" y="2052"/>
              <a:ext cx="159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1449" y="1357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R2</a:t>
              </a:r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1449" y="1485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R3</a:t>
              </a:r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1449" y="1614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R4</a:t>
              </a:r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1449" y="174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R5</a:t>
              </a:r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1449" y="1873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R6</a:t>
              </a:r>
            </a:p>
          </p:txBody>
        </p:sp>
        <p:sp>
          <p:nvSpPr>
            <p:cNvPr id="87" name="Rectangle 89"/>
            <p:cNvSpPr>
              <a:spLocks noChangeArrowheads="1"/>
            </p:cNvSpPr>
            <p:nvPr/>
          </p:nvSpPr>
          <p:spPr bwMode="auto">
            <a:xfrm>
              <a:off x="1449" y="2001"/>
              <a:ext cx="2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R7</a:t>
              </a:r>
            </a:p>
          </p:txBody>
        </p:sp>
        <p:sp>
          <p:nvSpPr>
            <p:cNvPr id="88" name="Line 90"/>
            <p:cNvSpPr>
              <a:spLocks noChangeShapeType="1"/>
            </p:cNvSpPr>
            <p:nvPr/>
          </p:nvSpPr>
          <p:spPr bwMode="auto">
            <a:xfrm>
              <a:off x="3027" y="1150"/>
              <a:ext cx="119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91"/>
            <p:cNvSpPr>
              <a:spLocks noChangeArrowheads="1"/>
            </p:cNvSpPr>
            <p:nvPr/>
          </p:nvSpPr>
          <p:spPr bwMode="auto">
            <a:xfrm>
              <a:off x="4055" y="887"/>
              <a:ext cx="35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Input</a:t>
              </a:r>
            </a:p>
          </p:txBody>
        </p:sp>
        <p:sp>
          <p:nvSpPr>
            <p:cNvPr id="90" name="Line 92"/>
            <p:cNvSpPr>
              <a:spLocks noChangeShapeType="1"/>
            </p:cNvSpPr>
            <p:nvPr/>
          </p:nvSpPr>
          <p:spPr bwMode="auto">
            <a:xfrm>
              <a:off x="1574" y="2140"/>
              <a:ext cx="0" cy="4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1393" y="2608"/>
              <a:ext cx="32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3 x 8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1313" y="2713"/>
              <a:ext cx="48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decoder</a:t>
              </a:r>
            </a:p>
          </p:txBody>
        </p:sp>
        <p:sp>
          <p:nvSpPr>
            <p:cNvPr id="93" name="Rectangle 95"/>
            <p:cNvSpPr>
              <a:spLocks noChangeArrowheads="1"/>
            </p:cNvSpPr>
            <p:nvPr/>
          </p:nvSpPr>
          <p:spPr bwMode="auto">
            <a:xfrm>
              <a:off x="1266" y="2617"/>
              <a:ext cx="606" cy="24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rc 96"/>
            <p:cNvSpPr>
              <a:spLocks/>
            </p:cNvSpPr>
            <p:nvPr/>
          </p:nvSpPr>
          <p:spPr bwMode="auto">
            <a:xfrm>
              <a:off x="142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97"/>
            <p:cNvSpPr>
              <a:spLocks noChangeShapeType="1"/>
            </p:cNvSpPr>
            <p:nvPr/>
          </p:nvSpPr>
          <p:spPr bwMode="auto">
            <a:xfrm>
              <a:off x="1464" y="2928"/>
              <a:ext cx="0" cy="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98"/>
            <p:cNvSpPr>
              <a:spLocks/>
            </p:cNvSpPr>
            <p:nvPr/>
          </p:nvSpPr>
          <p:spPr bwMode="auto">
            <a:xfrm>
              <a:off x="1539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99"/>
            <p:cNvSpPr>
              <a:spLocks noChangeShapeType="1"/>
            </p:cNvSpPr>
            <p:nvPr/>
          </p:nvSpPr>
          <p:spPr bwMode="auto">
            <a:xfrm>
              <a:off x="1574" y="2924"/>
              <a:ext cx="0" cy="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100"/>
            <p:cNvSpPr>
              <a:spLocks/>
            </p:cNvSpPr>
            <p:nvPr/>
          </p:nvSpPr>
          <p:spPr bwMode="auto">
            <a:xfrm>
              <a:off x="1640" y="2864"/>
              <a:ext cx="70" cy="71"/>
            </a:xfrm>
            <a:custGeom>
              <a:avLst/>
              <a:gdLst>
                <a:gd name="T0" fmla="*/ 0 w 17464"/>
                <a:gd name="T1" fmla="*/ 0 h 21600"/>
                <a:gd name="T2" fmla="*/ 0 w 17464"/>
                <a:gd name="T3" fmla="*/ 0 h 21600"/>
                <a:gd name="T4" fmla="*/ 0 w 17464"/>
                <a:gd name="T5" fmla="*/ 0 h 21600"/>
                <a:gd name="T6" fmla="*/ 0 60000 65536"/>
                <a:gd name="T7" fmla="*/ 0 60000 65536"/>
                <a:gd name="T8" fmla="*/ 0 60000 65536"/>
                <a:gd name="T9" fmla="*/ 0 w 17464"/>
                <a:gd name="T10" fmla="*/ 0 h 21600"/>
                <a:gd name="T11" fmla="*/ 17464 w 1746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64" h="21600" fill="none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</a:path>
                <a:path w="17464" h="21600" stroke="0" extrusionOk="0">
                  <a:moveTo>
                    <a:pt x="17463" y="19808"/>
                  </a:moveTo>
                  <a:cubicBezTo>
                    <a:pt x="14746" y="20990"/>
                    <a:pt x="11815" y="21599"/>
                    <a:pt x="8852" y="21600"/>
                  </a:cubicBezTo>
                  <a:cubicBezTo>
                    <a:pt x="5800" y="21600"/>
                    <a:pt x="2783" y="20953"/>
                    <a:pt x="0" y="19702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101"/>
            <p:cNvSpPr>
              <a:spLocks noChangeShapeType="1"/>
            </p:cNvSpPr>
            <p:nvPr/>
          </p:nvSpPr>
          <p:spPr bwMode="auto">
            <a:xfrm>
              <a:off x="1674" y="2920"/>
              <a:ext cx="0" cy="6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102"/>
            <p:cNvSpPr>
              <a:spLocks noChangeArrowheads="1"/>
            </p:cNvSpPr>
            <p:nvPr/>
          </p:nvSpPr>
          <p:spPr bwMode="auto">
            <a:xfrm>
              <a:off x="1395" y="3047"/>
              <a:ext cx="37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SELD</a:t>
              </a:r>
            </a:p>
          </p:txBody>
        </p:sp>
        <p:pic>
          <p:nvPicPr>
            <p:cNvPr id="101" name="Picture 10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2994"/>
              <a:ext cx="233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Rectangle 104"/>
            <p:cNvSpPr>
              <a:spLocks noChangeArrowheads="1"/>
            </p:cNvSpPr>
            <p:nvPr/>
          </p:nvSpPr>
          <p:spPr bwMode="auto">
            <a:xfrm>
              <a:off x="1136" y="2149"/>
              <a:ext cx="34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Load</a:t>
              </a:r>
            </a:p>
            <a:p>
              <a:pPr defTabSz="762000" eaLnBrk="0" latinLnBrk="1" hangingPunct="0">
                <a:lnSpc>
                  <a:spcPct val="90000"/>
                </a:lnSpc>
              </a:pPr>
              <a:endParaRPr kumimoji="1" lang="en-US" altLang="ko-KR" sz="1200" b="1">
                <a:solidFill>
                  <a:srgbClr val="000000"/>
                </a:solidFill>
                <a:ea typeface="Gulim" pitchFamily="34" charset="-127"/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/>
          </p:nvSpPr>
          <p:spPr bwMode="auto">
            <a:xfrm>
              <a:off x="1063" y="2230"/>
              <a:ext cx="47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(7 lines)</a:t>
              </a:r>
            </a:p>
          </p:txBody>
        </p:sp>
        <p:sp>
          <p:nvSpPr>
            <p:cNvPr id="104" name="Arc 106"/>
            <p:cNvSpPr>
              <a:spLocks/>
            </p:cNvSpPr>
            <p:nvPr/>
          </p:nvSpPr>
          <p:spPr bwMode="auto">
            <a:xfrm>
              <a:off x="1175" y="1250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 flipH="1">
              <a:off x="1037" y="1279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108"/>
            <p:cNvSpPr>
              <a:spLocks/>
            </p:cNvSpPr>
            <p:nvPr/>
          </p:nvSpPr>
          <p:spPr bwMode="auto">
            <a:xfrm>
              <a:off x="1175" y="1380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109"/>
            <p:cNvSpPr>
              <a:spLocks noChangeShapeType="1"/>
            </p:cNvSpPr>
            <p:nvPr/>
          </p:nvSpPr>
          <p:spPr bwMode="auto">
            <a:xfrm flipH="1">
              <a:off x="1037" y="140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Arc 110"/>
            <p:cNvSpPr>
              <a:spLocks/>
            </p:cNvSpPr>
            <p:nvPr/>
          </p:nvSpPr>
          <p:spPr bwMode="auto">
            <a:xfrm>
              <a:off x="1175" y="1509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11"/>
            <p:cNvSpPr>
              <a:spLocks noChangeShapeType="1"/>
            </p:cNvSpPr>
            <p:nvPr/>
          </p:nvSpPr>
          <p:spPr bwMode="auto">
            <a:xfrm flipH="1">
              <a:off x="1037" y="1537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Arc 112"/>
            <p:cNvSpPr>
              <a:spLocks/>
            </p:cNvSpPr>
            <p:nvPr/>
          </p:nvSpPr>
          <p:spPr bwMode="auto">
            <a:xfrm>
              <a:off x="1175" y="1633"/>
              <a:ext cx="87" cy="58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H="1">
              <a:off x="1037" y="1666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rc 114"/>
            <p:cNvSpPr>
              <a:spLocks/>
            </p:cNvSpPr>
            <p:nvPr/>
          </p:nvSpPr>
          <p:spPr bwMode="auto">
            <a:xfrm>
              <a:off x="1175" y="1766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15"/>
            <p:cNvSpPr>
              <a:spLocks noChangeShapeType="1"/>
            </p:cNvSpPr>
            <p:nvPr/>
          </p:nvSpPr>
          <p:spPr bwMode="auto">
            <a:xfrm flipH="1">
              <a:off x="1037" y="1795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Arc 116"/>
            <p:cNvSpPr>
              <a:spLocks/>
            </p:cNvSpPr>
            <p:nvPr/>
          </p:nvSpPr>
          <p:spPr bwMode="auto">
            <a:xfrm>
              <a:off x="1175" y="1895"/>
              <a:ext cx="87" cy="57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17"/>
            <p:cNvSpPr>
              <a:spLocks noChangeShapeType="1"/>
            </p:cNvSpPr>
            <p:nvPr/>
          </p:nvSpPr>
          <p:spPr bwMode="auto">
            <a:xfrm flipH="1">
              <a:off x="1037" y="1923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Arc 118"/>
            <p:cNvSpPr>
              <a:spLocks/>
            </p:cNvSpPr>
            <p:nvPr/>
          </p:nvSpPr>
          <p:spPr bwMode="auto">
            <a:xfrm>
              <a:off x="1175" y="2023"/>
              <a:ext cx="87" cy="59"/>
            </a:xfrm>
            <a:custGeom>
              <a:avLst/>
              <a:gdLst>
                <a:gd name="T0" fmla="*/ 0 w 21600"/>
                <a:gd name="T1" fmla="*/ 0 h 17255"/>
                <a:gd name="T2" fmla="*/ 0 w 21600"/>
                <a:gd name="T3" fmla="*/ 0 h 17255"/>
                <a:gd name="T4" fmla="*/ 0 w 21600"/>
                <a:gd name="T5" fmla="*/ 0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Line 119"/>
            <p:cNvSpPr>
              <a:spLocks noChangeShapeType="1"/>
            </p:cNvSpPr>
            <p:nvPr/>
          </p:nvSpPr>
          <p:spPr bwMode="auto">
            <a:xfrm flipH="1">
              <a:off x="1037" y="2052"/>
              <a:ext cx="15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Line 120"/>
            <p:cNvSpPr>
              <a:spLocks noChangeShapeType="1"/>
            </p:cNvSpPr>
            <p:nvPr/>
          </p:nvSpPr>
          <p:spPr bwMode="auto">
            <a:xfrm>
              <a:off x="1046" y="1279"/>
              <a:ext cx="0" cy="23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Arc 121"/>
            <p:cNvSpPr>
              <a:spLocks/>
            </p:cNvSpPr>
            <p:nvPr/>
          </p:nvSpPr>
          <p:spPr bwMode="auto">
            <a:xfrm>
              <a:off x="3254" y="3740"/>
              <a:ext cx="71" cy="73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22"/>
            <p:cNvSpPr>
              <a:spLocks noChangeShapeType="1"/>
            </p:cNvSpPr>
            <p:nvPr/>
          </p:nvSpPr>
          <p:spPr bwMode="auto">
            <a:xfrm>
              <a:off x="3289" y="3504"/>
              <a:ext cx="0" cy="2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23"/>
            <p:cNvSpPr>
              <a:spLocks noChangeShapeType="1"/>
            </p:cNvSpPr>
            <p:nvPr/>
          </p:nvSpPr>
          <p:spPr bwMode="auto">
            <a:xfrm flipH="1">
              <a:off x="1037" y="3644"/>
              <a:ext cx="225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124"/>
            <p:cNvSpPr>
              <a:spLocks noChangeArrowheads="1"/>
            </p:cNvSpPr>
            <p:nvPr/>
          </p:nvSpPr>
          <p:spPr bwMode="auto">
            <a:xfrm>
              <a:off x="3321" y="3684"/>
              <a:ext cx="43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Output</a:t>
              </a:r>
            </a:p>
          </p:txBody>
        </p:sp>
        <p:sp>
          <p:nvSpPr>
            <p:cNvPr id="123" name="Rectangle 125"/>
            <p:cNvSpPr>
              <a:spLocks noChangeArrowheads="1"/>
            </p:cNvSpPr>
            <p:nvPr/>
          </p:nvSpPr>
          <p:spPr bwMode="auto">
            <a:xfrm>
              <a:off x="2640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A bus</a:t>
              </a:r>
            </a:p>
          </p:txBody>
        </p:sp>
        <p:sp>
          <p:nvSpPr>
            <p:cNvPr id="124" name="Rectangle 126"/>
            <p:cNvSpPr>
              <a:spLocks noChangeArrowheads="1"/>
            </p:cNvSpPr>
            <p:nvPr/>
          </p:nvSpPr>
          <p:spPr bwMode="auto">
            <a:xfrm>
              <a:off x="3843" y="2653"/>
              <a:ext cx="38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B bus</a:t>
              </a:r>
            </a:p>
          </p:txBody>
        </p:sp>
        <p:sp>
          <p:nvSpPr>
            <p:cNvPr id="125" name="Arc 127"/>
            <p:cNvSpPr>
              <a:spLocks/>
            </p:cNvSpPr>
            <p:nvPr/>
          </p:nvSpPr>
          <p:spPr bwMode="auto">
            <a:xfrm>
              <a:off x="1741" y="1155"/>
              <a:ext cx="70" cy="72"/>
            </a:xfrm>
            <a:custGeom>
              <a:avLst/>
              <a:gdLst>
                <a:gd name="T0" fmla="*/ 0 w 17255"/>
                <a:gd name="T1" fmla="*/ 0 h 21600"/>
                <a:gd name="T2" fmla="*/ 0 w 17255"/>
                <a:gd name="T3" fmla="*/ 0 h 21600"/>
                <a:gd name="T4" fmla="*/ 0 w 17255"/>
                <a:gd name="T5" fmla="*/ 0 h 21600"/>
                <a:gd name="T6" fmla="*/ 0 60000 65536"/>
                <a:gd name="T7" fmla="*/ 0 60000 65536"/>
                <a:gd name="T8" fmla="*/ 0 60000 65536"/>
                <a:gd name="T9" fmla="*/ 0 w 17255"/>
                <a:gd name="T10" fmla="*/ 0 h 21600"/>
                <a:gd name="T11" fmla="*/ 17255 w 1725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55" h="21600" fill="none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</a:path>
                <a:path w="17255" h="21600" stroke="0" extrusionOk="0">
                  <a:moveTo>
                    <a:pt x="-1" y="1849"/>
                  </a:moveTo>
                  <a:cubicBezTo>
                    <a:pt x="2754" y="630"/>
                    <a:pt x="5733" y="-1"/>
                    <a:pt x="8746" y="0"/>
                  </a:cubicBezTo>
                  <a:cubicBezTo>
                    <a:pt x="11671" y="0"/>
                    <a:pt x="14566" y="594"/>
                    <a:pt x="17254" y="1746"/>
                  </a:cubicBezTo>
                  <a:lnTo>
                    <a:pt x="8746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Line 128"/>
            <p:cNvSpPr>
              <a:spLocks noChangeShapeType="1"/>
            </p:cNvSpPr>
            <p:nvPr/>
          </p:nvSpPr>
          <p:spPr bwMode="auto">
            <a:xfrm flipV="1">
              <a:off x="1775" y="1055"/>
              <a:ext cx="0" cy="1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29"/>
            <p:cNvSpPr>
              <a:spLocks noChangeArrowheads="1"/>
            </p:cNvSpPr>
            <p:nvPr/>
          </p:nvSpPr>
          <p:spPr bwMode="auto">
            <a:xfrm>
              <a:off x="1605" y="932"/>
              <a:ext cx="37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Gulim" pitchFamily="34" charset="-127"/>
                </a:rPr>
                <a:t>Clock</a:t>
              </a:r>
            </a:p>
          </p:txBody>
        </p:sp>
        <p:sp>
          <p:nvSpPr>
            <p:cNvPr id="128" name="Rectangle 130"/>
            <p:cNvSpPr>
              <a:spLocks noChangeArrowheads="1"/>
            </p:cNvSpPr>
            <p:nvPr/>
          </p:nvSpPr>
          <p:spPr bwMode="auto">
            <a:xfrm>
              <a:off x="1261" y="1228"/>
              <a:ext cx="633" cy="9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131"/>
            <p:cNvSpPr>
              <a:spLocks noChangeShapeType="1"/>
            </p:cNvSpPr>
            <p:nvPr/>
          </p:nvSpPr>
          <p:spPr bwMode="auto">
            <a:xfrm>
              <a:off x="1266" y="1347"/>
              <a:ext cx="628" cy="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32"/>
            <p:cNvSpPr>
              <a:spLocks noChangeShapeType="1"/>
            </p:cNvSpPr>
            <p:nvPr/>
          </p:nvSpPr>
          <p:spPr bwMode="auto">
            <a:xfrm>
              <a:off x="1256" y="1485"/>
              <a:ext cx="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33"/>
            <p:cNvSpPr>
              <a:spLocks noChangeShapeType="1"/>
            </p:cNvSpPr>
            <p:nvPr/>
          </p:nvSpPr>
          <p:spPr bwMode="auto">
            <a:xfrm>
              <a:off x="1261" y="1618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34"/>
            <p:cNvSpPr>
              <a:spLocks noChangeShapeType="1"/>
            </p:cNvSpPr>
            <p:nvPr/>
          </p:nvSpPr>
          <p:spPr bwMode="auto">
            <a:xfrm>
              <a:off x="1261" y="1751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35"/>
            <p:cNvSpPr>
              <a:spLocks noChangeShapeType="1"/>
            </p:cNvSpPr>
            <p:nvPr/>
          </p:nvSpPr>
          <p:spPr bwMode="auto">
            <a:xfrm>
              <a:off x="1261" y="1884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36"/>
            <p:cNvSpPr>
              <a:spLocks noChangeShapeType="1"/>
            </p:cNvSpPr>
            <p:nvPr/>
          </p:nvSpPr>
          <p:spPr bwMode="auto">
            <a:xfrm>
              <a:off x="1261" y="2016"/>
              <a:ext cx="6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2648827" y="316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R1 </a:t>
            </a:r>
            <a:r>
              <a:rPr lang="en-US" b="1" baseline="30000" dirty="0" smtClean="0"/>
              <a:t>=</a:t>
            </a:r>
            <a:r>
              <a:rPr lang="en-US" b="1" dirty="0" smtClean="0"/>
              <a:t> R2 - R3  </a:t>
            </a:r>
          </a:p>
        </p:txBody>
      </p:sp>
      <p:cxnSp>
        <p:nvCxnSpPr>
          <p:cNvPr id="137" name="Elbow Connector 136"/>
          <p:cNvCxnSpPr/>
          <p:nvPr/>
        </p:nvCxnSpPr>
        <p:spPr>
          <a:xfrm>
            <a:off x="2448053" y="1587174"/>
            <a:ext cx="2354701" cy="1503569"/>
          </a:xfrm>
          <a:prstGeom prst="bentConnector3">
            <a:avLst>
              <a:gd name="adj1" fmla="val 99481"/>
            </a:avLst>
          </a:prstGeom>
          <a:ln w="317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endCxn id="37" idx="0"/>
          </p:cNvCxnSpPr>
          <p:nvPr/>
        </p:nvCxnSpPr>
        <p:spPr>
          <a:xfrm>
            <a:off x="2296704" y="1986080"/>
            <a:ext cx="4667165" cy="1118087"/>
          </a:xfrm>
          <a:prstGeom prst="bentConnector3">
            <a:avLst>
              <a:gd name="adj1" fmla="val 100151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998304" y="1293614"/>
            <a:ext cx="5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5811743" y="1590615"/>
            <a:ext cx="5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R3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97" y="4822299"/>
            <a:ext cx="2763094" cy="211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6" name="Straight Connector 155"/>
          <p:cNvCxnSpPr/>
          <p:nvPr/>
        </p:nvCxnSpPr>
        <p:spPr>
          <a:xfrm>
            <a:off x="6705755" y="5996235"/>
            <a:ext cx="83769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706929" y="6170757"/>
            <a:ext cx="1407892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1661299" y="3645055"/>
            <a:ext cx="731117" cy="249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010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8390534" y="3664859"/>
            <a:ext cx="731117" cy="249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011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13" y="150863"/>
            <a:ext cx="2740061" cy="171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8" name="Straight Connector 167"/>
          <p:cNvCxnSpPr/>
          <p:nvPr/>
        </p:nvCxnSpPr>
        <p:spPr>
          <a:xfrm>
            <a:off x="6583738" y="1662946"/>
            <a:ext cx="2219777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1548654" y="5287197"/>
            <a:ext cx="1190363" cy="267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00101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6762071" y="5879510"/>
            <a:ext cx="1994021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402649" y="4857278"/>
            <a:ext cx="769648" cy="231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001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490" name="Straight Arrow Connector 20489"/>
          <p:cNvCxnSpPr/>
          <p:nvPr/>
        </p:nvCxnSpPr>
        <p:spPr>
          <a:xfrm flipH="1">
            <a:off x="3986176" y="3914176"/>
            <a:ext cx="1173" cy="6993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>
            <a:off x="6762071" y="3958286"/>
            <a:ext cx="1173" cy="6993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2" name="Elbow Connector 20491"/>
          <p:cNvCxnSpPr>
            <a:stCxn id="119" idx="0"/>
          </p:cNvCxnSpPr>
          <p:nvPr/>
        </p:nvCxnSpPr>
        <p:spPr>
          <a:xfrm flipH="1" flipV="1">
            <a:off x="152400" y="1339776"/>
            <a:ext cx="5344914" cy="4817556"/>
          </a:xfrm>
          <a:prstGeom prst="bentConnector3">
            <a:avLst>
              <a:gd name="adj1" fmla="val 99668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Straight Arrow Connector 20497"/>
          <p:cNvCxnSpPr/>
          <p:nvPr/>
        </p:nvCxnSpPr>
        <p:spPr>
          <a:xfrm>
            <a:off x="152400" y="1293614"/>
            <a:ext cx="5686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864253" y="-114901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6600"/>
                </a:solidFill>
                <a:latin typeface="Arial Narrow" pitchFamily="34" charset="0"/>
              </a:rPr>
              <a:t>CONTROL WORD Contd.</a:t>
            </a:r>
            <a:endParaRPr lang="en-US" sz="36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  <p:sp>
        <p:nvSpPr>
          <p:cNvPr id="20480" name="TextBox 20479"/>
          <p:cNvSpPr txBox="1"/>
          <p:nvPr/>
        </p:nvSpPr>
        <p:spPr>
          <a:xfrm>
            <a:off x="152400" y="635678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Control word: 010 011 001 00101</a:t>
            </a:r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53" grpId="0"/>
      <p:bldP spid="154" grpId="0"/>
      <p:bldP spid="157" grpId="0" animBg="1"/>
      <p:bldP spid="160" grpId="0" animBg="1"/>
      <p:bldP spid="170" grpId="0" animBg="1"/>
      <p:bldP spid="17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7683500" cy="367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3348"/>
            <a:ext cx="3469534" cy="265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9" y="3911706"/>
            <a:ext cx="2868561" cy="292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143000" y="2276166"/>
            <a:ext cx="1219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600200" y="5867400"/>
            <a:ext cx="533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00200" y="6019800"/>
            <a:ext cx="1284941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600200" y="5808408"/>
            <a:ext cx="2046942" cy="0"/>
          </a:xfrm>
          <a:prstGeom prst="straightConnector1">
            <a:avLst/>
          </a:prstGeom>
          <a:ln w="254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62600" y="5933771"/>
            <a:ext cx="1589742" cy="0"/>
          </a:xfrm>
          <a:prstGeom prst="straightConnector1">
            <a:avLst/>
          </a:prstGeom>
          <a:ln w="254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72200" y="2276166"/>
            <a:ext cx="38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53200" y="2276166"/>
            <a:ext cx="38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34200" y="2256500"/>
            <a:ext cx="38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91400" y="2276166"/>
            <a:ext cx="38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1700" y="-152400"/>
            <a:ext cx="754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</a:rPr>
              <a:t>CONTROL WORD Contd.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6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143000" y="19665"/>
            <a:ext cx="8001000" cy="762000"/>
          </a:xfrm>
        </p:spPr>
        <p:txBody>
          <a:bodyPr/>
          <a:lstStyle/>
          <a:p>
            <a:r>
              <a:rPr lang="en-US" b="1" dirty="0" smtClean="0">
                <a:solidFill>
                  <a:srgbClr val="006600"/>
                </a:solidFill>
                <a:latin typeface="Arial" charset="0"/>
              </a:rPr>
              <a:t>STACK ORGANIZATION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839200" cy="5715000"/>
          </a:xfrm>
        </p:spPr>
        <p:txBody>
          <a:bodyPr>
            <a:normAutofit fontScale="70000" lnSpcReduction="20000"/>
          </a:bodyPr>
          <a:lstStyle/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A useful feature that is included in the CPU of most computers is a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stack or last-in, first-out (LIFO) list. </a:t>
            </a:r>
          </a:p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A stack is a storage device that stores information in such a manner that the item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stored last is the first item retrieved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. </a:t>
            </a:r>
          </a:p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The operation of a stack can be compared to a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stack of trays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. The last tray placed on top of the stack is the first to be taken off.</a:t>
            </a:r>
          </a:p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The stack in digital computers is essentially a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memory unit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. The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register that holds the address for the stack is called a stack pointer (SP) 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because its value always points at the top item in the stack.</a:t>
            </a:r>
          </a:p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The two operations of a stack are the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insertion and deletion 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of items. </a:t>
            </a:r>
          </a:p>
          <a:p>
            <a:pPr marL="457200" indent="-457200" algn="just"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 The  operation of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insertion is called push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. The operation of </a:t>
            </a: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deletion is called Pop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6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0" y="76200"/>
            <a:ext cx="5972175" cy="5699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spc="15" dirty="0" smtClean="0">
                <a:solidFill>
                  <a:srgbClr val="00B050"/>
                </a:solidFill>
                <a:latin typeface="Arial Narrow" pitchFamily="34" charset="0"/>
              </a:rPr>
              <a:t>COURSE OUTCOMES</a:t>
            </a:r>
            <a:endParaRPr lang="en-US" sz="4000" b="1" spc="15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555" y="974686"/>
            <a:ext cx="8610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CO1 -</a:t>
            </a:r>
            <a:r>
              <a:rPr lang="en-US" sz="2800" dirty="0">
                <a:latin typeface="Arial Narrow" pitchFamily="34" charset="0"/>
              </a:rPr>
              <a:t> Classify the various types of registers, microinstructions </a:t>
            </a:r>
            <a:r>
              <a:rPr lang="en-US" sz="2800" dirty="0" smtClean="0">
                <a:latin typeface="Arial Narrow" pitchFamily="34" charset="0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Arial Narrow" pitchFamily="34" charset="0"/>
              </a:rPr>
              <a:t> </a:t>
            </a:r>
            <a:r>
              <a:rPr lang="en-US" sz="2800" dirty="0" smtClean="0">
                <a:latin typeface="Arial Narrow" pitchFamily="34" charset="0"/>
              </a:rPr>
              <a:t>           and </a:t>
            </a:r>
            <a:r>
              <a:rPr lang="en-US" sz="2800" dirty="0">
                <a:latin typeface="Arial Narrow" pitchFamily="34" charset="0"/>
              </a:rPr>
              <a:t>addressing modes.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CO2 -</a:t>
            </a:r>
            <a:r>
              <a:rPr lang="en-US" sz="2800" dirty="0">
                <a:latin typeface="Arial Narrow" pitchFamily="34" charset="0"/>
              </a:rPr>
              <a:t> Design the data path for processor.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CO3 -</a:t>
            </a:r>
            <a:r>
              <a:rPr lang="en-US" sz="2800" dirty="0" smtClean="0">
                <a:latin typeface="Arial Narrow" pitchFamily="34" charset="0"/>
              </a:rPr>
              <a:t> </a:t>
            </a:r>
            <a:r>
              <a:rPr lang="en-US" sz="2800" dirty="0">
                <a:latin typeface="Arial Narrow" pitchFamily="34" charset="0"/>
              </a:rPr>
              <a:t>Demonstrate the usage of Memory Organization.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CO4 - </a:t>
            </a:r>
            <a:r>
              <a:rPr lang="en-US" sz="2800" dirty="0">
                <a:latin typeface="Arial Narrow" pitchFamily="34" charset="0"/>
              </a:rPr>
              <a:t>Describe about the I/O devices.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CO5 </a:t>
            </a:r>
            <a:r>
              <a:rPr lang="en-US" sz="2800" dirty="0">
                <a:latin typeface="Arial Narrow" pitchFamily="34" charset="0"/>
              </a:rPr>
              <a:t>- Explain the characteristics, structure, communication and </a:t>
            </a:r>
            <a:endParaRPr lang="en-US" sz="2800" dirty="0" smtClean="0">
              <a:latin typeface="Arial Narrow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Arial Narrow" pitchFamily="34" charset="0"/>
              </a:rPr>
              <a:t> </a:t>
            </a:r>
            <a:r>
              <a:rPr lang="en-US" sz="2800" dirty="0" smtClean="0">
                <a:latin typeface="Arial Narrow" pitchFamily="34" charset="0"/>
              </a:rPr>
              <a:t>           synchronization </a:t>
            </a:r>
            <a:r>
              <a:rPr lang="en-US" sz="2800" dirty="0">
                <a:latin typeface="Arial Narrow" pitchFamily="34" charset="0"/>
              </a:rPr>
              <a:t>of multiprocessor.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 Narrow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CO6 - </a:t>
            </a:r>
            <a:r>
              <a:rPr lang="en-US" sz="2800" dirty="0" smtClean="0">
                <a:latin typeface="Arial Narrow" pitchFamily="34" charset="0"/>
              </a:rPr>
              <a:t>State </a:t>
            </a:r>
            <a:r>
              <a:rPr lang="en-US" sz="2800" dirty="0">
                <a:latin typeface="Arial Narrow" pitchFamily="34" charset="0"/>
              </a:rPr>
              <a:t>the inter processor communication and </a:t>
            </a:r>
            <a:endParaRPr lang="en-US" sz="2800" dirty="0" smtClean="0">
              <a:latin typeface="Arial Narrow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Arial Narrow" pitchFamily="34" charset="0"/>
              </a:rPr>
              <a:t> </a:t>
            </a:r>
            <a:r>
              <a:rPr lang="en-US" sz="2800" dirty="0" smtClean="0">
                <a:latin typeface="Arial Narrow" pitchFamily="34" charset="0"/>
              </a:rPr>
              <a:t>           synchronization</a:t>
            </a:r>
            <a:r>
              <a:rPr lang="en-US" dirty="0">
                <a:latin typeface="Arial Narrow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39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371600"/>
            <a:ext cx="8382000" cy="518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b="1" u="sng" dirty="0">
                <a:latin typeface="Arial Narrow" pitchFamily="34" charset="0"/>
              </a:rPr>
              <a:t>Types:</a:t>
            </a:r>
          </a:p>
          <a:p>
            <a:pPr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Register Stack:</a:t>
            </a:r>
            <a:r>
              <a:rPr lang="en-US" sz="2800" dirty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sz="2800" dirty="0">
                <a:latin typeface="Arial Narrow" pitchFamily="34" charset="0"/>
              </a:rPr>
              <a:t>A stand alone unit that consists of collection of finite number of registers </a:t>
            </a:r>
            <a:r>
              <a:rPr lang="en-US" sz="2800" dirty="0" smtClean="0">
                <a:latin typeface="Arial Narrow" pitchFamily="34" charset="0"/>
              </a:rPr>
              <a:t>/ </a:t>
            </a:r>
            <a:r>
              <a:rPr lang="en-US" sz="2800" dirty="0">
                <a:latin typeface="Arial Narrow" pitchFamily="34" charset="0"/>
              </a:rPr>
              <a:t>A stack can be placed in a portion of a large memory or it can be organized as a collection of a finite number of memory words or registers</a:t>
            </a:r>
            <a:endParaRPr lang="en-US" sz="2800" b="1" dirty="0">
              <a:latin typeface="Arial Narrow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C00000"/>
                </a:solidFill>
                <a:latin typeface="Arial Narrow" pitchFamily="34" charset="0"/>
              </a:rPr>
              <a:t>Memory stack: </a:t>
            </a:r>
            <a:r>
              <a:rPr lang="en-US" sz="2800" dirty="0">
                <a:latin typeface="Arial Narrow" pitchFamily="34" charset="0"/>
              </a:rPr>
              <a:t>This</a:t>
            </a:r>
            <a:r>
              <a:rPr lang="en-US" sz="2800" dirty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sz="2800" dirty="0">
                <a:latin typeface="Arial Narrow" pitchFamily="34" charset="0"/>
              </a:rPr>
              <a:t>Stack can be implemented in RAM memory attached to CPU. Only by assigning special part of it for stack operations</a:t>
            </a:r>
            <a:endParaRPr lang="en-US" sz="2800" dirty="0">
              <a:solidFill>
                <a:srgbClr val="C00000"/>
              </a:solidFill>
              <a:latin typeface="Arial Narrow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43000" y="19665"/>
            <a:ext cx="8001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6600"/>
                </a:solidFill>
                <a:latin typeface="Arial" charset="0"/>
              </a:rPr>
              <a:t>STACK ORGANIZATION Contd.</a:t>
            </a:r>
          </a:p>
        </p:txBody>
      </p:sp>
    </p:spTree>
    <p:extLst>
      <p:ext uri="{BB962C8B-B14F-4D97-AF65-F5344CB8AC3E}">
        <p14:creationId xmlns:p14="http://schemas.microsoft.com/office/powerpoint/2010/main" val="36834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7278590" y="1421380"/>
            <a:ext cx="1290638" cy="3112196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7278590" y="4254375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7313930" y="3941874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7278590" y="3647305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>
            <a:off x="7278590" y="3339928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7278590" y="3037674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7278590" y="1713389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7750078" y="3941874"/>
            <a:ext cx="686086" cy="3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Data 1</a:t>
            </a:r>
            <a:endParaRPr kumimoji="1" lang="en-US" altLang="ko-KR" sz="1600" b="1" dirty="0">
              <a:solidFill>
                <a:srgbClr val="000000"/>
              </a:solidFill>
              <a:latin typeface="Arial Narrow" pitchFamily="34" charset="0"/>
              <a:ea typeface="굴림" pitchFamily="50" charset="-127"/>
            </a:endParaRPr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8540653" y="4241568"/>
            <a:ext cx="253275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0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8540653" y="3941874"/>
            <a:ext cx="253275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1</a:t>
            </a: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8540653" y="3624251"/>
            <a:ext cx="253275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2</a:t>
            </a: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8540653" y="3324559"/>
            <a:ext cx="253275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3</a:t>
            </a:r>
          </a:p>
        </p:txBody>
      </p:sp>
      <p:sp>
        <p:nvSpPr>
          <p:cNvPr id="17" name="Rectangle 25"/>
          <p:cNvSpPr>
            <a:spLocks noChangeArrowheads="1"/>
          </p:cNvSpPr>
          <p:nvPr/>
        </p:nvSpPr>
        <p:spPr bwMode="auto">
          <a:xfrm>
            <a:off x="8540653" y="3024865"/>
            <a:ext cx="253275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4</a:t>
            </a:r>
          </a:p>
        </p:txBody>
      </p: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8567640" y="1416257"/>
            <a:ext cx="323808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63</a:t>
            </a:r>
          </a:p>
        </p:txBody>
      </p: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8424765" y="1034598"/>
            <a:ext cx="689292" cy="4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Address</a:t>
            </a:r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5406928" y="1951607"/>
            <a:ext cx="504947" cy="2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FULL</a:t>
            </a:r>
            <a:endParaRPr kumimoji="1" lang="en-US" altLang="ko-KR" sz="1200" b="1" dirty="0">
              <a:solidFill>
                <a:srgbClr val="000000"/>
              </a:solidFill>
              <a:latin typeface="Arial Narrow" pitchFamily="34" charset="0"/>
              <a:ea typeface="굴림" pitchFamily="50" charset="-127"/>
            </a:endParaRP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154640" y="1951607"/>
            <a:ext cx="620364" cy="2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EMPTY</a:t>
            </a:r>
            <a:endParaRPr kumimoji="1" lang="en-US" altLang="ko-KR" sz="1200" b="1" dirty="0">
              <a:solidFill>
                <a:srgbClr val="000000"/>
              </a:solidFill>
              <a:latin typeface="Arial Narrow" pitchFamily="34" charset="0"/>
              <a:ea typeface="굴림" pitchFamily="50" charset="-127"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6192740" y="1969537"/>
            <a:ext cx="631825" cy="356046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7278590" y="4746178"/>
            <a:ext cx="1290638" cy="266394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7689753" y="4692388"/>
            <a:ext cx="365486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rPr>
              <a:t>DR</a:t>
            </a:r>
            <a:endParaRPr kumimoji="1" lang="en-US" altLang="ko-KR" sz="1200" b="1" dirty="0">
              <a:solidFill>
                <a:srgbClr val="000000"/>
              </a:solidFill>
              <a:latin typeface="Arial Narrow" pitchFamily="34" charset="0"/>
              <a:ea typeface="굴림" pitchFamily="50" charset="-127"/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5753003" y="1513593"/>
            <a:ext cx="567464" cy="45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latin typeface="Arial Narrow" pitchFamily="34" charset="0"/>
                <a:ea typeface="굴림" pitchFamily="50" charset="-127"/>
              </a:rPr>
              <a:t>Flags</a:t>
            </a:r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5689502" y="4647695"/>
            <a:ext cx="1117295" cy="45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 dirty="0">
                <a:latin typeface="Arial Narrow" pitchFamily="34" charset="0"/>
                <a:ea typeface="굴림" pitchFamily="50" charset="-127"/>
              </a:rPr>
              <a:t>Stack pointer</a:t>
            </a: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7655296" y="1029475"/>
            <a:ext cx="559450" cy="45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kumimoji="1" lang="en-US" altLang="ko-KR" sz="1400" b="1">
                <a:latin typeface="Arial Narrow" pitchFamily="34" charset="0"/>
                <a:ea typeface="굴림" pitchFamily="50" charset="-127"/>
              </a:rPr>
              <a:t>stack</a:t>
            </a:r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 flipV="1">
            <a:off x="9043890" y="3224661"/>
            <a:ext cx="0" cy="1252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5373590" y="1969537"/>
            <a:ext cx="631825" cy="356046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0949" y="852948"/>
            <a:ext cx="51434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In a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64- word stack</a:t>
            </a:r>
            <a:r>
              <a:rPr lang="en-US" sz="2000" dirty="0">
                <a:latin typeface="Arial Narrow" pitchFamily="34" charset="0"/>
              </a:rPr>
              <a:t>, the stack pointer contains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6 bits </a:t>
            </a:r>
            <a:r>
              <a:rPr lang="en-US" sz="2000" dirty="0">
                <a:latin typeface="Arial Narrow" pitchFamily="34" charset="0"/>
              </a:rPr>
              <a:t>(2</a:t>
            </a:r>
            <a:r>
              <a:rPr lang="en-US" sz="2000" baseline="30000" dirty="0">
                <a:latin typeface="Arial Narrow" pitchFamily="34" charset="0"/>
              </a:rPr>
              <a:t>6</a:t>
            </a:r>
            <a:r>
              <a:rPr lang="en-US" sz="2000" dirty="0">
                <a:latin typeface="Arial Narrow" pitchFamily="34" charset="0"/>
              </a:rPr>
              <a:t> = 64). 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Since SP has only six bits, it cannot exceed a number greater than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63 (111111 </a:t>
            </a: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in binary</a:t>
            </a:r>
            <a:r>
              <a:rPr lang="en-US" sz="2000" dirty="0">
                <a:latin typeface="Arial Narrow" pitchFamily="34" charset="0"/>
              </a:rPr>
              <a:t>). 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one-bit register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FULL is set to 1 when the stack is </a:t>
            </a: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full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EMPTY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register is 1 when the stack is empty</a:t>
            </a:r>
            <a:r>
              <a:rPr lang="en-US" sz="2000" dirty="0">
                <a:latin typeface="Arial Narrow" pitchFamily="34" charset="0"/>
              </a:rPr>
              <a:t>. 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The data register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DR holds the data to be written into or read from the stack</a:t>
            </a:r>
            <a:r>
              <a:rPr lang="en-US" sz="2000" dirty="0" smtClean="0">
                <a:latin typeface="Arial Narrow" pitchFamily="34" charset="0"/>
              </a:rPr>
              <a:t>.</a:t>
            </a:r>
            <a:r>
              <a:rPr lang="en-US" sz="2000" dirty="0">
                <a:latin typeface="Arial Narrow" pitchFamily="34" charset="0"/>
              </a:rPr>
              <a:t>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Initially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SP is cleared to 0, EMTY is set to 1, and FULL is cleared to 0</a:t>
            </a:r>
            <a:r>
              <a:rPr lang="en-US" sz="2000" dirty="0">
                <a:latin typeface="Arial Narrow" pitchFamily="34" charset="0"/>
              </a:rPr>
              <a:t>, so that SP points to the word at address 0 and the stack is marked empty and </a:t>
            </a:r>
            <a:r>
              <a:rPr lang="en-US" sz="2000" dirty="0" smtClean="0">
                <a:latin typeface="Arial Narrow" pitchFamily="34" charset="0"/>
              </a:rPr>
              <a:t>not full.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If </a:t>
            </a:r>
            <a:r>
              <a:rPr lang="en-US" sz="2000" dirty="0">
                <a:latin typeface="Arial Narrow" pitchFamily="34" charset="0"/>
              </a:rPr>
              <a:t>the stack is not full (if FULL = 0), a new item is inserted with a </a:t>
            </a:r>
            <a:r>
              <a:rPr lang="en-US" sz="2000" dirty="0" smtClean="0">
                <a:latin typeface="Arial Narrow" pitchFamily="34" charset="0"/>
              </a:rPr>
              <a:t>push operation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 algn="just"/>
            <a:endParaRPr lang="en-US" dirty="0">
              <a:latin typeface="Arial Narrow" pitchFamily="34" charset="0"/>
            </a:endParaRPr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1143000" y="129048"/>
            <a:ext cx="8153400" cy="723900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REGISTER  STACK  ORGANIZATION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824855" y="4149536"/>
            <a:ext cx="1453735" cy="373976"/>
            <a:chOff x="5824855" y="4149536"/>
            <a:chExt cx="1453735" cy="373976"/>
          </a:xfrm>
        </p:grpSpPr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5824855" y="4149536"/>
              <a:ext cx="773112" cy="37397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latin typeface="Arial Narrow" pitchFamily="34" charset="0"/>
                </a:rPr>
                <a:t>SP</a:t>
              </a:r>
              <a:endParaRPr lang="en-US" dirty="0">
                <a:latin typeface="Arial Narrow" pitchFamily="34" charset="0"/>
              </a:endParaRPr>
            </a:p>
          </p:txBody>
        </p:sp>
        <p:cxnSp>
          <p:nvCxnSpPr>
            <p:cNvPr id="41" name="Straight Arrow Connector 40"/>
            <p:cNvCxnSpPr>
              <a:stCxn id="23" idx="3"/>
            </p:cNvCxnSpPr>
            <p:nvPr/>
          </p:nvCxnSpPr>
          <p:spPr>
            <a:xfrm>
              <a:off x="6597967" y="4336524"/>
              <a:ext cx="680623" cy="183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036735" y="3531065"/>
            <a:ext cx="120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SP=000000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20367" y="2438400"/>
            <a:ext cx="73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Full=0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28832" y="2438400"/>
            <a:ext cx="108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Empty=1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05869" y="5334000"/>
            <a:ext cx="16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 Narrow" pitchFamily="34" charset="0"/>
              </a:rPr>
              <a:t>PUSH</a:t>
            </a:r>
            <a:endParaRPr lang="en-US" b="1" dirty="0">
              <a:solidFill>
                <a:srgbClr val="7030A0"/>
              </a:solidFill>
              <a:latin typeface="Arial Narrow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36735" y="3339928"/>
            <a:ext cx="12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SP=000001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43800" y="5105400"/>
            <a:ext cx="88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543800" y="5474732"/>
            <a:ext cx="102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2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986300" y="3024865"/>
            <a:ext cx="12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SP=000010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6031" y="3642888"/>
            <a:ext cx="88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0017 -0.054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544 L 0.00018 -0.0988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9" grpId="0"/>
      <p:bldP spid="49" grpId="1"/>
      <p:bldP spid="50" grpId="0"/>
      <p:bldP spid="51" grpId="0"/>
      <p:bldP spid="54" grpId="0"/>
      <p:bldP spid="54" grpId="1"/>
      <p:bldP spid="55" grpId="0"/>
      <p:bldP spid="55" grpId="1"/>
      <p:bldP spid="56" grpId="0"/>
      <p:bldP spid="57" grpId="0"/>
      <p:bldP spid="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9933" y="3997705"/>
            <a:ext cx="55745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 Narrow" pitchFamily="34" charset="0"/>
              </a:rPr>
              <a:t>SP &lt;- SP + </a:t>
            </a:r>
            <a:r>
              <a:rPr lang="en-US" b="1" dirty="0" smtClean="0">
                <a:latin typeface="Arial Narrow" pitchFamily="34" charset="0"/>
              </a:rPr>
              <a:t>1                              //Increment </a:t>
            </a:r>
            <a:r>
              <a:rPr lang="en-US" b="1" dirty="0">
                <a:latin typeface="Arial Narrow" pitchFamily="34" charset="0"/>
              </a:rPr>
              <a:t>stack pointer</a:t>
            </a:r>
          </a:p>
          <a:p>
            <a:pPr algn="just"/>
            <a:r>
              <a:rPr lang="en-US" b="1" dirty="0" smtClean="0">
                <a:latin typeface="Arial Narrow" pitchFamily="34" charset="0"/>
              </a:rPr>
              <a:t>M </a:t>
            </a:r>
            <a:r>
              <a:rPr lang="en-US" b="1" dirty="0">
                <a:latin typeface="Arial Narrow" pitchFamily="34" charset="0"/>
              </a:rPr>
              <a:t>[SP] &lt;- </a:t>
            </a:r>
            <a:r>
              <a:rPr lang="en-US" b="1" dirty="0" smtClean="0">
                <a:latin typeface="Arial Narrow" pitchFamily="34" charset="0"/>
              </a:rPr>
              <a:t>DR                             //Write </a:t>
            </a:r>
            <a:r>
              <a:rPr lang="en-US" b="1" dirty="0">
                <a:latin typeface="Arial Narrow" pitchFamily="34" charset="0"/>
              </a:rPr>
              <a:t>item on top of the </a:t>
            </a:r>
            <a:r>
              <a:rPr lang="en-US" b="1" dirty="0" smtClean="0">
                <a:latin typeface="Arial Narrow" pitchFamily="34" charset="0"/>
              </a:rPr>
              <a:t>stack  </a:t>
            </a:r>
          </a:p>
          <a:p>
            <a:pPr algn="just"/>
            <a:r>
              <a:rPr lang="en-US" b="1" dirty="0">
                <a:latin typeface="Arial Narrow" pitchFamily="34" charset="0"/>
              </a:rPr>
              <a:t>If (SP = 0) </a:t>
            </a:r>
            <a:r>
              <a:rPr lang="en-US" b="1" dirty="0" smtClean="0">
                <a:latin typeface="Arial Narrow" pitchFamily="34" charset="0"/>
              </a:rPr>
              <a:t> then </a:t>
            </a:r>
            <a:r>
              <a:rPr lang="en-US" b="1" dirty="0">
                <a:latin typeface="Arial Narrow" pitchFamily="34" charset="0"/>
              </a:rPr>
              <a:t>(FULL &lt;--1</a:t>
            </a:r>
            <a:r>
              <a:rPr lang="en-US" b="1" dirty="0" smtClean="0">
                <a:latin typeface="Arial Narrow" pitchFamily="34" charset="0"/>
              </a:rPr>
              <a:t>)     //Check </a:t>
            </a:r>
            <a:r>
              <a:rPr lang="en-US" b="1" dirty="0">
                <a:latin typeface="Arial Narrow" pitchFamily="34" charset="0"/>
              </a:rPr>
              <a:t>if stack is full</a:t>
            </a:r>
          </a:p>
          <a:p>
            <a:pPr algn="just"/>
            <a:r>
              <a:rPr lang="en-US" b="1" dirty="0" smtClean="0">
                <a:latin typeface="Arial Narrow" pitchFamily="34" charset="0"/>
              </a:rPr>
              <a:t>EMTY </a:t>
            </a:r>
            <a:r>
              <a:rPr lang="en-US" b="1" dirty="0">
                <a:latin typeface="Arial Narrow" pitchFamily="34" charset="0"/>
              </a:rPr>
              <a:t>&lt;--</a:t>
            </a:r>
            <a:r>
              <a:rPr lang="en-US" b="1" dirty="0" smtClean="0">
                <a:latin typeface="Arial Narrow" pitchFamily="34" charset="0"/>
              </a:rPr>
              <a:t>0                                 //Mark </a:t>
            </a:r>
            <a:r>
              <a:rPr lang="en-US" b="1" dirty="0">
                <a:latin typeface="Arial Narrow" pitchFamily="34" charset="0"/>
              </a:rPr>
              <a:t>the stack not empty</a:t>
            </a:r>
          </a:p>
          <a:p>
            <a:pPr algn="just"/>
            <a:endParaRPr lang="en-US" dirty="0" smtClean="0">
              <a:latin typeface="Arial Narrow" pitchFamily="34" charset="0"/>
            </a:endParaRPr>
          </a:p>
          <a:p>
            <a:pPr algn="just"/>
            <a:r>
              <a:rPr lang="en-US" dirty="0" smtClean="0">
                <a:latin typeface="Arial Narrow" pitchFamily="34" charset="0"/>
              </a:rPr>
              <a:t>M[SP</a:t>
            </a:r>
            <a:r>
              <a:rPr lang="en-US" dirty="0">
                <a:latin typeface="Arial Narrow" pitchFamily="34" charset="0"/>
              </a:rPr>
              <a:t>] denotes the memory word specified by the address </a:t>
            </a:r>
            <a:r>
              <a:rPr lang="en-US" dirty="0" smtClean="0">
                <a:latin typeface="Arial Narrow" pitchFamily="34" charset="0"/>
              </a:rPr>
              <a:t>presently available </a:t>
            </a:r>
            <a:r>
              <a:rPr lang="en-US" dirty="0">
                <a:latin typeface="Arial Narrow" pitchFamily="34" charset="0"/>
              </a:rPr>
              <a:t>in SP</a:t>
            </a:r>
          </a:p>
        </p:txBody>
      </p:sp>
      <p:sp>
        <p:nvSpPr>
          <p:cNvPr id="3" name="Rectangle 2"/>
          <p:cNvSpPr/>
          <p:nvPr/>
        </p:nvSpPr>
        <p:spPr>
          <a:xfrm>
            <a:off x="523052" y="29807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The push operation is implemented with the following sequence </a:t>
            </a:r>
            <a:r>
              <a:rPr lang="en-US" b="1" u="sng" dirty="0" smtClean="0">
                <a:solidFill>
                  <a:srgbClr val="C00000"/>
                </a:solidFill>
                <a:latin typeface="Arial Narrow" pitchFamily="34" charset="0"/>
              </a:rPr>
              <a:t>of Micro </a:t>
            </a:r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operations;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6977062" y="1238622"/>
            <a:ext cx="1290638" cy="2625126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6977062" y="3628242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6977062" y="3373291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6977062" y="3116181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>
            <a:off x="6977062" y="2856909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6977062" y="2601959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6977062" y="1484930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7448550" y="3364649"/>
            <a:ext cx="2905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A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7448550" y="3096735"/>
            <a:ext cx="2905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B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7448550" y="2843946"/>
            <a:ext cx="2905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C</a:t>
            </a: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8239125" y="3617439"/>
            <a:ext cx="2651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0</a:t>
            </a: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8239125" y="3364649"/>
            <a:ext cx="2651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1</a:t>
            </a: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8239125" y="3096735"/>
            <a:ext cx="2651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2</a:t>
            </a: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8239125" y="2843946"/>
            <a:ext cx="2651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3</a:t>
            </a: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8239125" y="2591155"/>
            <a:ext cx="265112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4</a:t>
            </a:r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8266112" y="1234300"/>
            <a:ext cx="349250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63</a:t>
            </a:r>
          </a:p>
        </p:txBody>
      </p:sp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8123237" y="912372"/>
            <a:ext cx="788988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Address</a:t>
            </a:r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6977062" y="4043076"/>
            <a:ext cx="1290638" cy="22470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7388225" y="3997705"/>
            <a:ext cx="400050" cy="34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굴림" pitchFamily="50" charset="-127"/>
              </a:rPr>
              <a:t>DR</a:t>
            </a: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7316787" y="908051"/>
            <a:ext cx="633413" cy="38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굴림" pitchFamily="50" charset="-127"/>
              </a:rPr>
              <a:t>stack</a:t>
            </a:r>
          </a:p>
        </p:txBody>
      </p:sp>
      <p:sp>
        <p:nvSpPr>
          <p:cNvPr id="33" name="Line 40"/>
          <p:cNvSpPr>
            <a:spLocks noChangeShapeType="1"/>
          </p:cNvSpPr>
          <p:nvPr/>
        </p:nvSpPr>
        <p:spPr bwMode="auto">
          <a:xfrm flipV="1">
            <a:off x="8742362" y="2759682"/>
            <a:ext cx="0" cy="1056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5523577" y="1238383"/>
            <a:ext cx="1489075" cy="315447"/>
            <a:chOff x="5523577" y="1238383"/>
            <a:chExt cx="1489075" cy="315447"/>
          </a:xfrm>
        </p:grpSpPr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5523577" y="1238383"/>
              <a:ext cx="773112" cy="31544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r>
                <a:rPr lang="en-US" sz="1400" b="1" dirty="0" smtClean="0">
                  <a:latin typeface="Arial Narrow" pitchFamily="34" charset="0"/>
                </a:rPr>
                <a:t>SP=111111</a:t>
              </a:r>
              <a:endParaRPr lang="en-US" sz="1400" b="1" dirty="0">
                <a:latin typeface="Arial Narrow" pitchFamily="34" charset="0"/>
              </a:endParaRPr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6314152" y="1411230"/>
              <a:ext cx="6985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410200" y="685800"/>
            <a:ext cx="6642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Full =0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96688" y="685800"/>
            <a:ext cx="1020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Empty=1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9933" y="83493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Since SP </a:t>
            </a:r>
            <a:r>
              <a:rPr lang="en-US" sz="2000" dirty="0">
                <a:latin typeface="Arial Narrow" pitchFamily="34" charset="0"/>
              </a:rPr>
              <a:t>has only six bits, it cannot exceed a number greater than 63 (111111 </a:t>
            </a:r>
            <a:r>
              <a:rPr lang="en-US" sz="2000" dirty="0" smtClean="0">
                <a:latin typeface="Arial Narrow" pitchFamily="34" charset="0"/>
              </a:rPr>
              <a:t>in binary</a:t>
            </a:r>
            <a:r>
              <a:rPr lang="en-US" sz="2000" dirty="0">
                <a:latin typeface="Arial Narrow" pitchFamily="34" charset="0"/>
              </a:rPr>
              <a:t>). </a:t>
            </a: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When </a:t>
            </a:r>
            <a:r>
              <a:rPr lang="en-US" sz="2000" dirty="0">
                <a:latin typeface="Arial Narrow" pitchFamily="34" charset="0"/>
              </a:rPr>
              <a:t>63 is incremented by 1, the result is 0 since 111111 + 1 = </a:t>
            </a:r>
            <a:r>
              <a:rPr lang="en-US" sz="2000" dirty="0" smtClean="0">
                <a:latin typeface="Arial Narrow" pitchFamily="34" charset="0"/>
              </a:rPr>
              <a:t>1000000 in binary.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SP </a:t>
            </a:r>
            <a:r>
              <a:rPr lang="en-US" sz="2000" dirty="0">
                <a:latin typeface="Arial Narrow" pitchFamily="34" charset="0"/>
              </a:rPr>
              <a:t>can accommodate only the six least significant bits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12652" y="4572000"/>
            <a:ext cx="125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663402" y="5105400"/>
            <a:ext cx="128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258843" y="3618082"/>
            <a:ext cx="96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6600"/>
                </a:solidFill>
              </a:rPr>
              <a:t>DATA</a:t>
            </a:r>
            <a:endParaRPr lang="en-US" sz="1400" b="1" dirty="0">
              <a:solidFill>
                <a:srgbClr val="0066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62600" y="838200"/>
            <a:ext cx="6642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Full =1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49088" y="838200"/>
            <a:ext cx="1020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Empty=0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143000" y="-77424"/>
            <a:ext cx="8153400" cy="723900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REGISTER  STACK  ORGANIZATION Contd</a:t>
            </a:r>
            <a:r>
              <a:rPr lang="en-US" altLang="ko-KR" sz="36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6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0209 0.3409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/>
      <p:bldP spid="44" grpId="0"/>
      <p:bldP spid="46" grpId="0"/>
      <p:bldP spid="47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6" y="967684"/>
            <a:ext cx="50998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endParaRPr lang="en-US" sz="2000" dirty="0" smtClean="0">
              <a:latin typeface="Arial Narrow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A </a:t>
            </a:r>
            <a:r>
              <a:rPr lang="en-US" sz="2000" dirty="0">
                <a:latin typeface="Arial Narrow" pitchFamily="34" charset="0"/>
              </a:rPr>
              <a:t>new item is deleted from the stack if the stack is not empty (</a:t>
            </a:r>
            <a:r>
              <a:rPr lang="en-US" sz="2000" dirty="0" smtClean="0">
                <a:latin typeface="Arial Narrow" pitchFamily="34" charset="0"/>
              </a:rPr>
              <a:t>if EMTY </a:t>
            </a:r>
            <a:r>
              <a:rPr lang="en-US" sz="2000" dirty="0">
                <a:latin typeface="Arial Narrow" pitchFamily="34" charset="0"/>
              </a:rPr>
              <a:t>= 0). </a:t>
            </a:r>
            <a:endParaRPr lang="en-US" sz="2000" dirty="0" smtClean="0">
              <a:latin typeface="Arial Narrow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2000" b="1" u="sng" dirty="0" smtClean="0">
              <a:solidFill>
                <a:srgbClr val="C00000"/>
              </a:solidFill>
              <a:latin typeface="Arial Narrow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2000" b="1" u="sng" dirty="0">
              <a:solidFill>
                <a:srgbClr val="C00000"/>
              </a:solidFill>
              <a:latin typeface="Arial Narrow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2000" b="1" u="sng" dirty="0" smtClean="0">
              <a:solidFill>
                <a:srgbClr val="C00000"/>
              </a:solidFill>
              <a:latin typeface="Arial Narrow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2000" b="1" u="sng" dirty="0" smtClean="0">
                <a:solidFill>
                  <a:srgbClr val="C00000"/>
                </a:solidFill>
                <a:latin typeface="Arial Narrow" pitchFamily="34" charset="0"/>
              </a:rPr>
              <a:t>The </a:t>
            </a:r>
            <a:r>
              <a:rPr lang="en-US" sz="2000" b="1" u="sng" dirty="0">
                <a:solidFill>
                  <a:srgbClr val="C00000"/>
                </a:solidFill>
                <a:latin typeface="Arial Narrow" pitchFamily="34" charset="0"/>
              </a:rPr>
              <a:t>pop operation consists of the following sequence of </a:t>
            </a:r>
            <a:r>
              <a:rPr lang="en-US" sz="2000" b="1" u="sng" dirty="0" smtClean="0">
                <a:solidFill>
                  <a:srgbClr val="C00000"/>
                </a:solidFill>
                <a:latin typeface="Arial Narrow" pitchFamily="34" charset="0"/>
              </a:rPr>
              <a:t>micro operations:</a:t>
            </a:r>
          </a:p>
          <a:p>
            <a:pPr algn="just">
              <a:lnSpc>
                <a:spcPct val="120000"/>
              </a:lnSpc>
            </a:pPr>
            <a:endParaRPr lang="en-US" sz="2000" dirty="0" smtClean="0">
              <a:latin typeface="Arial Narrow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2000" dirty="0">
              <a:latin typeface="Arial Narrow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177631" y="1110841"/>
            <a:ext cx="3840163" cy="3537359"/>
            <a:chOff x="4581525" y="2293938"/>
            <a:chExt cx="3840163" cy="2524125"/>
          </a:xfrm>
        </p:grpSpPr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6486525" y="2536825"/>
              <a:ext cx="1290638" cy="19288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Line 12"/>
            <p:cNvSpPr>
              <a:spLocks noChangeShapeType="1"/>
            </p:cNvSpPr>
            <p:nvPr/>
          </p:nvSpPr>
          <p:spPr bwMode="auto">
            <a:xfrm>
              <a:off x="6486525" y="4292600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Line 13"/>
            <p:cNvSpPr>
              <a:spLocks noChangeShapeType="1"/>
            </p:cNvSpPr>
            <p:nvPr/>
          </p:nvSpPr>
          <p:spPr bwMode="auto">
            <a:xfrm>
              <a:off x="6486525" y="4105275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6486525" y="3916363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5"/>
            <p:cNvSpPr>
              <a:spLocks noChangeShapeType="1"/>
            </p:cNvSpPr>
            <p:nvPr/>
          </p:nvSpPr>
          <p:spPr bwMode="auto">
            <a:xfrm>
              <a:off x="6486525" y="3725863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>
              <a:off x="6486525" y="3538538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6486525" y="2717800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6958013" y="4098925"/>
              <a:ext cx="2905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A</a:t>
              </a:r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6958013" y="3902075"/>
              <a:ext cx="2905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B</a:t>
              </a:r>
            </a:p>
          </p:txBody>
        </p: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6958013" y="3716338"/>
              <a:ext cx="2905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C</a:t>
              </a: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7748588" y="4284663"/>
              <a:ext cx="2651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0</a:t>
              </a: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7748588" y="4098925"/>
              <a:ext cx="2651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1</a:t>
              </a:r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auto">
            <a:xfrm>
              <a:off x="7748588" y="3902075"/>
              <a:ext cx="2651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2</a:t>
              </a: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7748588" y="3716338"/>
              <a:ext cx="2651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3</a:t>
              </a:r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7748588" y="3530600"/>
              <a:ext cx="26511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4</a:t>
              </a:r>
            </a:p>
          </p:txBody>
        </p:sp>
        <p:sp>
          <p:nvSpPr>
            <p:cNvPr id="18" name="Rectangle 26"/>
            <p:cNvSpPr>
              <a:spLocks noChangeArrowheads="1"/>
            </p:cNvSpPr>
            <p:nvPr/>
          </p:nvSpPr>
          <p:spPr bwMode="auto">
            <a:xfrm>
              <a:off x="7775575" y="2533650"/>
              <a:ext cx="349250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63</a:t>
              </a:r>
            </a:p>
          </p:txBody>
        </p:sp>
        <p:sp>
          <p:nvSpPr>
            <p:cNvPr id="19" name="Rectangle 27"/>
            <p:cNvSpPr>
              <a:spLocks noChangeArrowheads="1"/>
            </p:cNvSpPr>
            <p:nvPr/>
          </p:nvSpPr>
          <p:spPr bwMode="auto">
            <a:xfrm>
              <a:off x="7632700" y="2297113"/>
              <a:ext cx="788988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Address</a:t>
              </a:r>
            </a:p>
          </p:txBody>
        </p:sp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4614863" y="2865438"/>
              <a:ext cx="571500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FULL</a:t>
              </a: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5362575" y="2865438"/>
              <a:ext cx="706438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EMPTY</a:t>
              </a:r>
            </a:p>
          </p:txBody>
        </p:sp>
        <p:sp>
          <p:nvSpPr>
            <p:cNvPr id="22" name="Rectangle 30"/>
            <p:cNvSpPr>
              <a:spLocks noChangeArrowheads="1"/>
            </p:cNvSpPr>
            <p:nvPr/>
          </p:nvSpPr>
          <p:spPr bwMode="auto">
            <a:xfrm>
              <a:off x="5054600" y="3676650"/>
              <a:ext cx="38417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SP</a:t>
              </a: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4887913" y="3667125"/>
              <a:ext cx="773112" cy="2317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32"/>
            <p:cNvSpPr>
              <a:spLocks/>
            </p:cNvSpPr>
            <p:nvPr/>
          </p:nvSpPr>
          <p:spPr bwMode="auto">
            <a:xfrm>
              <a:off x="6359525" y="3740150"/>
              <a:ext cx="122238" cy="85725"/>
            </a:xfrm>
            <a:custGeom>
              <a:avLst/>
              <a:gdLst>
                <a:gd name="T0" fmla="*/ 2147483647 w 21600"/>
                <a:gd name="T1" fmla="*/ 2147483647 h 17255"/>
                <a:gd name="T2" fmla="*/ 2147483647 w 21600"/>
                <a:gd name="T3" fmla="*/ 0 h 17255"/>
                <a:gd name="T4" fmla="*/ 2147483647 w 21600"/>
                <a:gd name="T5" fmla="*/ 2147483647 h 172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255"/>
                <a:gd name="T11" fmla="*/ 21600 w 21600"/>
                <a:gd name="T12" fmla="*/ 17255 h 17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255" fill="none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</a:path>
                <a:path w="21600" h="17255" stroke="0" extrusionOk="0">
                  <a:moveTo>
                    <a:pt x="1746" y="17254"/>
                  </a:moveTo>
                  <a:cubicBezTo>
                    <a:pt x="594" y="14566"/>
                    <a:pt x="0" y="11671"/>
                    <a:pt x="0" y="8746"/>
                  </a:cubicBezTo>
                  <a:cubicBezTo>
                    <a:pt x="-1" y="5733"/>
                    <a:pt x="630" y="2754"/>
                    <a:pt x="1849" y="-1"/>
                  </a:cubicBezTo>
                  <a:lnTo>
                    <a:pt x="21600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5678488" y="3794125"/>
              <a:ext cx="6985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5400675" y="2876550"/>
              <a:ext cx="631825" cy="2206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6486525" y="4597400"/>
              <a:ext cx="1290638" cy="1651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6897688" y="4564063"/>
              <a:ext cx="400050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200" b="1">
                  <a:solidFill>
                    <a:srgbClr val="000000"/>
                  </a:solidFill>
                  <a:ea typeface="굴림" pitchFamily="50" charset="-127"/>
                </a:rPr>
                <a:t>DR</a:t>
              </a:r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4960938" y="2593975"/>
              <a:ext cx="642937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400" b="1">
                  <a:ea typeface="굴림" pitchFamily="50" charset="-127"/>
                </a:rPr>
                <a:t>Flags</a:t>
              </a:r>
            </a:p>
          </p:txBody>
        </p:sp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4614863" y="3424238"/>
              <a:ext cx="1303337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400" b="1">
                  <a:ea typeface="굴림" pitchFamily="50" charset="-127"/>
                </a:rPr>
                <a:t>Stack pointer</a:t>
              </a: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6826250" y="2293938"/>
              <a:ext cx="633413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kumimoji="1" lang="en-US" altLang="ko-KR" sz="1400" b="1">
                  <a:ea typeface="굴림" pitchFamily="50" charset="-127"/>
                </a:rPr>
                <a:t>stack</a:t>
              </a:r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 flipV="1">
              <a:off x="8251825" y="3654425"/>
              <a:ext cx="0" cy="776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4581525" y="2876550"/>
              <a:ext cx="631825" cy="2206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6529" y="4183336"/>
            <a:ext cx="71604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latin typeface="Arial Narrow" pitchFamily="34" charset="0"/>
              </a:rPr>
              <a:t>DR &lt;--M [SP]           </a:t>
            </a:r>
            <a:r>
              <a:rPr lang="en-US" sz="2000" dirty="0" smtClean="0">
                <a:latin typeface="Arial Narrow" pitchFamily="34" charset="0"/>
              </a:rPr>
              <a:t>                    </a:t>
            </a:r>
            <a:r>
              <a:rPr lang="en-US" sz="2000" b="1" dirty="0" smtClean="0">
                <a:latin typeface="Arial Narrow" pitchFamily="34" charset="0"/>
              </a:rPr>
              <a:t>//</a:t>
            </a:r>
            <a:r>
              <a:rPr lang="en-US" sz="2000" b="1" dirty="0">
                <a:latin typeface="Arial Narrow" pitchFamily="34" charset="0"/>
              </a:rPr>
              <a:t>Read item from the top of stack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Arial Narrow" pitchFamily="34" charset="0"/>
              </a:rPr>
              <a:t>SP &lt;--SP – 1           </a:t>
            </a:r>
            <a:r>
              <a:rPr lang="en-US" sz="2000" dirty="0" smtClean="0">
                <a:latin typeface="Arial Narrow" pitchFamily="34" charset="0"/>
              </a:rPr>
              <a:t>                     </a:t>
            </a:r>
            <a:r>
              <a:rPr lang="en-US" sz="2000" b="1" dirty="0">
                <a:latin typeface="Arial Narrow" pitchFamily="34" charset="0"/>
              </a:rPr>
              <a:t>//Decrement stack pointer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Arial Narrow" pitchFamily="34" charset="0"/>
              </a:rPr>
              <a:t>If (SP = 0) then (EMTY &lt;--1)  </a:t>
            </a:r>
            <a:r>
              <a:rPr lang="en-US" sz="2000" dirty="0" smtClean="0">
                <a:latin typeface="Arial Narrow" pitchFamily="34" charset="0"/>
              </a:rPr>
              <a:t>     </a:t>
            </a:r>
            <a:r>
              <a:rPr lang="en-US" sz="2000" b="1" dirty="0" smtClean="0">
                <a:latin typeface="Arial Narrow" pitchFamily="34" charset="0"/>
              </a:rPr>
              <a:t>//</a:t>
            </a:r>
            <a:r>
              <a:rPr lang="en-US" sz="2000" b="1" dirty="0">
                <a:latin typeface="Arial Narrow" pitchFamily="34" charset="0"/>
              </a:rPr>
              <a:t>Check if stack is empty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Arial Narrow" pitchFamily="34" charset="0"/>
              </a:rPr>
              <a:t>FULL &lt;--0                </a:t>
            </a:r>
            <a:r>
              <a:rPr lang="en-US" sz="2000" dirty="0" smtClean="0">
                <a:latin typeface="Arial Narrow" pitchFamily="34" charset="0"/>
              </a:rPr>
              <a:t>                    </a:t>
            </a:r>
            <a:r>
              <a:rPr lang="en-US" sz="2000" b="1" dirty="0">
                <a:latin typeface="Arial Narrow" pitchFamily="34" charset="0"/>
              </a:rPr>
              <a:t>//Mark the stack not full</a:t>
            </a:r>
          </a:p>
          <a:p>
            <a:endParaRPr lang="en-US" dirty="0"/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1143000" y="-77424"/>
            <a:ext cx="8153400" cy="723900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REGISTER  STACK  ORGANIZATION Contd</a:t>
            </a:r>
            <a:r>
              <a:rPr lang="en-US" altLang="ko-KR" sz="36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9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28600" y="463511"/>
            <a:ext cx="9067800" cy="57419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400" b="1" u="sng" dirty="0"/>
          </a:p>
          <a:p>
            <a:pPr algn="just"/>
            <a:r>
              <a:rPr lang="en-US" sz="2000" dirty="0">
                <a:latin typeface="Arial Narrow" pitchFamily="34" charset="0"/>
              </a:rPr>
              <a:t>The implementation of a </a:t>
            </a:r>
            <a:r>
              <a:rPr lang="en-US" sz="2000" dirty="0" smtClean="0">
                <a:latin typeface="Arial Narrow" pitchFamily="34" charset="0"/>
              </a:rPr>
              <a:t>stack in </a:t>
            </a:r>
            <a:r>
              <a:rPr lang="en-US" sz="2000" dirty="0">
                <a:latin typeface="Arial Narrow" pitchFamily="34" charset="0"/>
              </a:rPr>
              <a:t>the CPU is done by assigning a portion of memory to a stack operation </a:t>
            </a:r>
            <a:r>
              <a:rPr lang="en-US" sz="2000" dirty="0" smtClean="0">
                <a:latin typeface="Arial Narrow" pitchFamily="34" charset="0"/>
              </a:rPr>
              <a:t>and using </a:t>
            </a:r>
            <a:r>
              <a:rPr lang="en-US" sz="2000" dirty="0">
                <a:latin typeface="Arial Narrow" pitchFamily="34" charset="0"/>
              </a:rPr>
              <a:t>a processor register as a stack pointer. </a:t>
            </a:r>
            <a:endParaRPr lang="en-US" sz="2000" dirty="0" smtClean="0">
              <a:latin typeface="Arial Narrow" pitchFamily="34" charset="0"/>
            </a:endParaRPr>
          </a:p>
          <a:p>
            <a:r>
              <a:rPr lang="en-US" sz="2000" dirty="0">
                <a:latin typeface="Arial Narrow" pitchFamily="34" charset="0"/>
              </a:rPr>
              <a:t>A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portion of computer memory partitioned into three segments: program, data, and stack.</a:t>
            </a:r>
          </a:p>
          <a:p>
            <a:pPr algn="just"/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Program Counter(PC)</a:t>
            </a:r>
            <a:r>
              <a:rPr lang="en-US" sz="2000" b="1" dirty="0" smtClean="0">
                <a:latin typeface="Arial Narrow" pitchFamily="34" charset="0"/>
              </a:rPr>
              <a:t>  </a:t>
            </a:r>
            <a:r>
              <a:rPr lang="en-US" sz="2000" dirty="0" smtClean="0">
                <a:latin typeface="Arial Narrow" pitchFamily="34" charset="0"/>
              </a:rPr>
              <a:t>points to next instruction to be executed.</a:t>
            </a:r>
          </a:p>
          <a:p>
            <a:pPr algn="just"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Address Register(AR) </a:t>
            </a:r>
            <a:r>
              <a:rPr lang="en-US" sz="2000" dirty="0" smtClean="0">
                <a:latin typeface="Arial Narrow" pitchFamily="34" charset="0"/>
              </a:rPr>
              <a:t>points to array of data of operands. </a:t>
            </a:r>
          </a:p>
          <a:p>
            <a:pPr algn="just"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 Narrow" pitchFamily="34" charset="0"/>
              </a:rPr>
              <a:t>Stack Pointer (SP)</a:t>
            </a:r>
            <a:r>
              <a:rPr lang="en-US" sz="2000" b="1" dirty="0" smtClean="0">
                <a:latin typeface="Arial Narrow" pitchFamily="34" charset="0"/>
              </a:rPr>
              <a:t> </a:t>
            </a:r>
            <a:r>
              <a:rPr lang="en-US" sz="2000" dirty="0" smtClean="0">
                <a:latin typeface="Arial Narrow" pitchFamily="34" charset="0"/>
              </a:rPr>
              <a:t>points to top of stack. </a:t>
            </a:r>
          </a:p>
          <a:p>
            <a:pPr algn="just">
              <a:defRPr/>
            </a:pPr>
            <a:endParaRPr lang="en-US" sz="2000" dirty="0" smtClean="0">
              <a:latin typeface="Arial Narrow" pitchFamily="34" charset="0"/>
            </a:endParaRPr>
          </a:p>
          <a:p>
            <a:pPr marL="0" indent="0" algn="just">
              <a:buFontTx/>
              <a:buNone/>
              <a:defRPr/>
            </a:pPr>
            <a:endParaRPr lang="en-US" sz="2000" dirty="0">
              <a:latin typeface="Arial Narrow" pitchFamily="34" charset="0"/>
            </a:endParaRPr>
          </a:p>
        </p:txBody>
      </p:sp>
      <p:grpSp>
        <p:nvGrpSpPr>
          <p:cNvPr id="12292" name="Group 5"/>
          <p:cNvGrpSpPr>
            <a:grpSpLocks/>
          </p:cNvGrpSpPr>
          <p:nvPr/>
        </p:nvGrpSpPr>
        <p:grpSpPr bwMode="auto">
          <a:xfrm>
            <a:off x="4610196" y="2999741"/>
            <a:ext cx="5977808" cy="3384153"/>
            <a:chOff x="0" y="0"/>
            <a:chExt cx="6134916" cy="3383396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14" y="17341"/>
              <a:ext cx="3954780" cy="310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77173" y="0"/>
              <a:ext cx="52694" cy="188871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7173" y="309494"/>
              <a:ext cx="52694" cy="188870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9920" y="617400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51920" y="926893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51920" y="1236386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51920" y="1544292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51920" y="1853785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51920" y="2161691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2471185"/>
              <a:ext cx="52694" cy="187283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51920" y="2779091"/>
              <a:ext cx="52694" cy="188870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7375" y="3086997"/>
              <a:ext cx="52694" cy="188870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869" y="3194526"/>
              <a:ext cx="4433015" cy="188870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defRPr/>
              </a:pPr>
              <a:r>
                <a:rPr lang="en-US" sz="1150" dirty="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As shown in figure initial value of SP is 4001 </a:t>
              </a:r>
              <a:r>
                <a:rPr lang="en-US" sz="1150" dirty="0" smtClean="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and </a:t>
              </a:r>
              <a:r>
                <a:rPr lang="en-US" sz="1150" dirty="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first item when pushed in </a:t>
              </a:r>
            </a:p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50" dirty="0">
                <a:solidFill>
                  <a:srgbClr val="000000"/>
                </a:solidFill>
                <a:latin typeface="Arial" pitchFamily="34" charset="0"/>
                <a:ea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54721" y="3086997"/>
              <a:ext cx="2380195" cy="188870"/>
            </a:xfrm>
            <a:prstGeom prst="rect">
              <a:avLst/>
            </a:prstGeom>
            <a:ln>
              <a:noFill/>
            </a:ln>
          </p:spPr>
          <p:txBody>
            <a:bodyPr lIns="0" tIns="0" rIns="0" bIns="0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50" dirty="0">
                  <a:solidFill>
                    <a:srgbClr val="000000"/>
                  </a:solidFill>
                  <a:latin typeface="Arial" pitchFamily="34" charset="0"/>
                  <a:ea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12293" name="Rectangle 20"/>
          <p:cNvSpPr>
            <a:spLocks noChangeArrowheads="1"/>
          </p:cNvSpPr>
          <p:nvPr/>
        </p:nvSpPr>
        <p:spPr bwMode="auto">
          <a:xfrm>
            <a:off x="381000" y="3332660"/>
            <a:ext cx="570686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New item is inserted with Push operation, </a:t>
            </a:r>
            <a:endParaRPr lang="en-US" b="1" u="sng" dirty="0" smtClean="0">
              <a:solidFill>
                <a:srgbClr val="C00000"/>
              </a:solidFill>
              <a:latin typeface="Arial Narrow" pitchFamily="34" charset="0"/>
            </a:endParaRPr>
          </a:p>
          <a:p>
            <a:r>
              <a:rPr lang="en-US" b="1" u="sng" dirty="0" smtClean="0">
                <a:solidFill>
                  <a:srgbClr val="C00000"/>
                </a:solidFill>
                <a:latin typeface="Arial Narrow" pitchFamily="34" charset="0"/>
              </a:rPr>
              <a:t>then </a:t>
            </a:r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SP is decremented. </a:t>
            </a:r>
          </a:p>
          <a:p>
            <a:r>
              <a:rPr lang="en-US" b="1" dirty="0"/>
              <a:t>SP </a:t>
            </a:r>
            <a:r>
              <a:rPr lang="en-US" b="1" dirty="0" smtClean="0"/>
              <a:t>← </a:t>
            </a:r>
            <a:r>
              <a:rPr lang="en-US" b="1" dirty="0"/>
              <a:t>SP-1 </a:t>
            </a:r>
          </a:p>
          <a:p>
            <a:r>
              <a:rPr lang="en-US" b="1" dirty="0"/>
              <a:t>M [SP] ←</a:t>
            </a:r>
            <a:r>
              <a:rPr lang="en-US" b="1" dirty="0" smtClean="0"/>
              <a:t> </a:t>
            </a:r>
            <a:r>
              <a:rPr lang="en-US" b="1" dirty="0"/>
              <a:t>DR </a:t>
            </a:r>
          </a:p>
          <a:p>
            <a:endParaRPr lang="en-US" b="1" dirty="0" smtClean="0"/>
          </a:p>
          <a:p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SP is incremented, then Last item is removed </a:t>
            </a:r>
          </a:p>
          <a:p>
            <a:r>
              <a:rPr lang="en-US" b="1" u="sng" dirty="0">
                <a:solidFill>
                  <a:srgbClr val="C00000"/>
                </a:solidFill>
                <a:latin typeface="Arial Narrow" pitchFamily="34" charset="0"/>
              </a:rPr>
              <a:t>with Pop operation, </a:t>
            </a:r>
          </a:p>
          <a:p>
            <a:r>
              <a:rPr lang="en-US" b="1" dirty="0" smtClean="0"/>
              <a:t>DR</a:t>
            </a:r>
            <a:r>
              <a:rPr lang="en-US" b="1" dirty="0"/>
              <a:t> ←</a:t>
            </a:r>
            <a:r>
              <a:rPr lang="en-US" b="1" dirty="0" smtClean="0"/>
              <a:t> </a:t>
            </a:r>
            <a:r>
              <a:rPr lang="en-US" b="1" dirty="0"/>
              <a:t>M [SP] </a:t>
            </a:r>
          </a:p>
          <a:p>
            <a:r>
              <a:rPr lang="en-US" b="1" dirty="0" smtClean="0"/>
              <a:t>SP</a:t>
            </a:r>
            <a:r>
              <a:rPr lang="en-US" b="1" dirty="0"/>
              <a:t> ←</a:t>
            </a:r>
            <a:r>
              <a:rPr lang="en-US" b="1" dirty="0" smtClean="0"/>
              <a:t>  </a:t>
            </a:r>
            <a:r>
              <a:rPr lang="en-US" b="1" dirty="0"/>
              <a:t>SP +1   </a:t>
            </a:r>
          </a:p>
          <a:p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1143000" y="-77424"/>
            <a:ext cx="8153400" cy="723900"/>
          </a:xfrm>
          <a:prstGeom prst="rect">
            <a:avLst/>
          </a:prstGeom>
          <a:noFill/>
        </p:spPr>
        <p:txBody>
          <a:bodyPr lIns="63500" tIns="25400" rIns="63500" bIns="2540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MEMORY STACK ORGANIZATION Contd</a:t>
            </a:r>
            <a:r>
              <a:rPr lang="en-US" altLang="ko-KR" sz="36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3999" y="4947603"/>
            <a:ext cx="186888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70522"/>
      </p:ext>
    </p:extLst>
  </p:cSld>
  <p:clrMapOvr>
    <a:masterClrMapping/>
  </p:clrMapOvr>
  <p:transition spd="slow" advTm="108023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1219200" y="152400"/>
            <a:ext cx="7772400" cy="609600"/>
          </a:xfrm>
        </p:spPr>
        <p:txBody>
          <a:bodyPr/>
          <a:lstStyle/>
          <a:p>
            <a:r>
              <a:rPr lang="en-US" altLang="ko-KR" sz="3200" b="1" dirty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REVERSE  POLISH  NOTATION (RPN)</a:t>
            </a:r>
            <a:endParaRPr lang="en-US" sz="3200" b="1" dirty="0">
              <a:solidFill>
                <a:srgbClr val="0066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62000"/>
            <a:ext cx="8839200" cy="5334000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A stack organization is very effective for evaluating arithmetic expressions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The common arithmetic expressions are written in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infix notation</a:t>
            </a:r>
            <a:r>
              <a:rPr lang="en-US" sz="2200" dirty="0" smtClean="0">
                <a:latin typeface="Arial Narrow" pitchFamily="34" charset="0"/>
              </a:rPr>
              <a:t>, with each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operator written between the operands.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Consider the simple arithmetic expression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To evaluate this arithmetic expression it is necessary to compute the product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A • B, store this product while computing  C • D, and then sum the two prod</a:t>
            </a:r>
            <a:r>
              <a:rPr lang="en-US" sz="2200" dirty="0" smtClean="0">
                <a:latin typeface="Arial Narrow" pitchFamily="34" charset="0"/>
              </a:rPr>
              <a:t>ucts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To evaluate arithmetic expressions in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infix notation it is necessary to scan back and forth along the expression to determine the next operation to be performed</a:t>
            </a:r>
            <a:r>
              <a:rPr lang="en-US" sz="2200" dirty="0" smtClean="0">
                <a:latin typeface="Arial Narrow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200" dirty="0" smtClean="0">
                <a:latin typeface="Arial Narrow" pitchFamily="34" charset="0"/>
              </a:rPr>
              <a:t>The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Polish mathematician </a:t>
            </a:r>
            <a:r>
              <a:rPr lang="en-US" sz="2200" b="1" dirty="0" err="1" smtClean="0">
                <a:solidFill>
                  <a:srgbClr val="C00000"/>
                </a:solidFill>
                <a:latin typeface="Arial Narrow" pitchFamily="34" charset="0"/>
              </a:rPr>
              <a:t>Lukasiewicz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 showed that arithmetic expressions can be represented in prefix notation .</a:t>
            </a:r>
            <a:r>
              <a:rPr lang="en-US" sz="2200" dirty="0" smtClean="0">
                <a:latin typeface="Arial Narrow" pitchFamily="34" charset="0"/>
              </a:rPr>
              <a:t> This representation, often referred to as Polish notation, </a:t>
            </a:r>
            <a:r>
              <a:rPr lang="en-US" sz="2200" b="1" dirty="0" smtClean="0">
                <a:solidFill>
                  <a:srgbClr val="C00000"/>
                </a:solidFill>
                <a:latin typeface="Arial Narrow" pitchFamily="34" charset="0"/>
              </a:rPr>
              <a:t>places the operator before the operands. The postfix notation, referred to as reverse Polish notation (RPN), places the operator after the operands.</a:t>
            </a:r>
            <a:endParaRPr lang="en-US" sz="2200" b="1" dirty="0">
              <a:solidFill>
                <a:srgbClr val="C00000"/>
              </a:solidFill>
              <a:latin typeface="Arial Narrow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36" y="2234686"/>
            <a:ext cx="2133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4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ubtitle 2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8686800" cy="5562600"/>
          </a:xfrm>
        </p:spPr>
        <p:txBody>
          <a:bodyPr/>
          <a:lstStyle/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  <a:p>
            <a:pPr marL="173038" indent="-173038" algn="just">
              <a:lnSpc>
                <a:spcPct val="110000"/>
              </a:lnSpc>
              <a:buFont typeface="Wingdings" pitchFamily="2" charset="2"/>
              <a:buChar char="§"/>
            </a:pPr>
            <a:endParaRPr lang="en-US" sz="18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295400" y="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REVERSE  POLISH  NOTATION (</a:t>
            </a:r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RPN)</a:t>
            </a:r>
          </a:p>
          <a:p>
            <a:pPr algn="ctr"/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 Contd.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45027" y="4215482"/>
            <a:ext cx="8991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Scan the expression from left to right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When an operator </a:t>
            </a:r>
            <a:r>
              <a:rPr lang="en-US" sz="2000" dirty="0">
                <a:latin typeface="Arial Narrow" pitchFamily="34" charset="0"/>
              </a:rPr>
              <a:t>is reached,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perform the operation with the two operands found </a:t>
            </a: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on the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left side of the operator. </a:t>
            </a:r>
            <a:endParaRPr lang="en-US" sz="2000" dirty="0" smtClean="0">
              <a:solidFill>
                <a:srgbClr val="C00000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Remove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the two operands </a:t>
            </a:r>
            <a:r>
              <a:rPr lang="en-US" sz="2000" dirty="0">
                <a:latin typeface="Arial Narrow" pitchFamily="34" charset="0"/>
              </a:rPr>
              <a:t>and the operator </a:t>
            </a:r>
            <a:r>
              <a:rPr lang="en-US" sz="2000" dirty="0" smtClean="0">
                <a:latin typeface="Arial Narrow" pitchFamily="34" charset="0"/>
              </a:rPr>
              <a:t>and </a:t>
            </a: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replace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them by the number obtained from the result of the operation. </a:t>
            </a:r>
            <a:endParaRPr lang="en-US" sz="2000" dirty="0" smtClean="0">
              <a:solidFill>
                <a:srgbClr val="C00000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Continue to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scan </a:t>
            </a:r>
            <a:r>
              <a:rPr lang="en-US" sz="2000" dirty="0">
                <a:latin typeface="Arial Narrow" pitchFamily="34" charset="0"/>
              </a:rPr>
              <a:t>the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expression and repeat the procedure for every </a:t>
            </a:r>
            <a:r>
              <a:rPr lang="en-US" sz="2000" dirty="0" smtClean="0">
                <a:latin typeface="Arial Narrow" pitchFamily="34" charset="0"/>
              </a:rPr>
              <a:t>operator encountered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until there are no more operators.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790996"/>
            <a:ext cx="594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u="sng" dirty="0">
                <a:latin typeface="Arial Narrow" pitchFamily="34" charset="0"/>
              </a:rPr>
              <a:t>The </a:t>
            </a:r>
            <a:r>
              <a:rPr lang="en-US" sz="2000" b="1" u="sng" dirty="0">
                <a:latin typeface="Arial Narrow" pitchFamily="34" charset="0"/>
              </a:rPr>
              <a:t>3 notations </a:t>
            </a:r>
            <a:r>
              <a:rPr lang="en-US" sz="2000" u="sng" dirty="0">
                <a:latin typeface="Arial Narrow" pitchFamily="34" charset="0"/>
              </a:rPr>
              <a:t>to evaluate expressions 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>
                <a:latin typeface="Arial Narrow" pitchFamily="34" charset="0"/>
              </a:rPr>
              <a:t>1. </a:t>
            </a:r>
            <a:r>
              <a:rPr lang="en-US" sz="2000" b="1" dirty="0">
                <a:latin typeface="Arial Narrow" pitchFamily="34" charset="0"/>
              </a:rPr>
              <a:t>A + B </a:t>
            </a:r>
            <a:r>
              <a:rPr lang="en-US" sz="2000" dirty="0">
                <a:latin typeface="Arial Narrow" pitchFamily="34" charset="0"/>
              </a:rPr>
              <a:t>Infix notation 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>
                <a:latin typeface="Arial Narrow" pitchFamily="34" charset="0"/>
              </a:rPr>
              <a:t>2. </a:t>
            </a:r>
            <a:r>
              <a:rPr lang="en-US" sz="2000" b="1" dirty="0">
                <a:latin typeface="Arial Narrow" pitchFamily="34" charset="0"/>
              </a:rPr>
              <a:t>+AB </a:t>
            </a:r>
            <a:r>
              <a:rPr lang="en-US" sz="2000" dirty="0">
                <a:latin typeface="Arial Narrow" pitchFamily="34" charset="0"/>
              </a:rPr>
              <a:t>Prefix notation </a:t>
            </a:r>
            <a:r>
              <a:rPr lang="en-US" sz="2000" b="1" dirty="0">
                <a:latin typeface="Arial Narrow" pitchFamily="34" charset="0"/>
              </a:rPr>
              <a:t>(Polish notation) 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>
                <a:latin typeface="Arial Narrow" pitchFamily="34" charset="0"/>
              </a:rPr>
              <a:t>3. </a:t>
            </a:r>
            <a:r>
              <a:rPr lang="en-US" sz="2000" b="1" dirty="0">
                <a:latin typeface="Arial Narrow" pitchFamily="34" charset="0"/>
              </a:rPr>
              <a:t>AB+</a:t>
            </a:r>
            <a:r>
              <a:rPr lang="en-US" sz="2000" dirty="0">
                <a:latin typeface="Arial Narrow" pitchFamily="34" charset="0"/>
              </a:rPr>
              <a:t> Postfix notation </a:t>
            </a:r>
            <a:r>
              <a:rPr lang="en-US" sz="2000" b="1" dirty="0">
                <a:latin typeface="Arial Narrow" pitchFamily="34" charset="0"/>
              </a:rPr>
              <a:t>(Reverse Polish Notation)</a:t>
            </a:r>
          </a:p>
        </p:txBody>
      </p:sp>
      <p:sp>
        <p:nvSpPr>
          <p:cNvPr id="6" name="Rectangle 5"/>
          <p:cNvSpPr/>
          <p:nvPr/>
        </p:nvSpPr>
        <p:spPr>
          <a:xfrm>
            <a:off x="565355" y="25908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dirty="0">
                <a:latin typeface="Arial Narrow" pitchFamily="34" charset="0"/>
              </a:rPr>
              <a:t>Expression </a:t>
            </a:r>
            <a:r>
              <a:rPr lang="en-US" sz="2400" b="1" dirty="0">
                <a:solidFill>
                  <a:srgbClr val="C00000"/>
                </a:solidFill>
                <a:latin typeface="Arial Narrow" pitchFamily="34" charset="0"/>
              </a:rPr>
              <a:t>A*B + C*D </a:t>
            </a:r>
            <a:r>
              <a:rPr lang="en-US" sz="2400" dirty="0">
                <a:latin typeface="Arial Narrow" pitchFamily="34" charset="0"/>
              </a:rPr>
              <a:t>is written </a:t>
            </a:r>
            <a:r>
              <a:rPr lang="en-US" sz="2400" b="1" dirty="0">
                <a:solidFill>
                  <a:srgbClr val="C00000"/>
                </a:solidFill>
                <a:latin typeface="Arial Narrow" pitchFamily="34" charset="0"/>
              </a:rPr>
              <a:t>in RPN as AB*CD*+. </a:t>
            </a:r>
            <a:r>
              <a:rPr lang="en-US" sz="2400" dirty="0">
                <a:latin typeface="Arial Narrow" pitchFamily="34" charset="0"/>
              </a:rPr>
              <a:t>And will computed as </a:t>
            </a:r>
          </a:p>
          <a:p>
            <a:pPr algn="ctr">
              <a:defRPr/>
            </a:pPr>
            <a:r>
              <a:rPr lang="en-US" sz="2400" dirty="0">
                <a:latin typeface="Arial Narrow" pitchFamily="34" charset="0"/>
              </a:rPr>
              <a:t>	</a:t>
            </a:r>
            <a:r>
              <a:rPr lang="en-US" sz="2400" b="1" dirty="0">
                <a:latin typeface="Arial Narrow" pitchFamily="34" charset="0"/>
              </a:rPr>
              <a:t>(A*B) CD *+  </a:t>
            </a:r>
          </a:p>
          <a:p>
            <a:pPr algn="ctr">
              <a:defRPr/>
            </a:pPr>
            <a:r>
              <a:rPr lang="en-US" sz="2400" b="1" dirty="0">
                <a:latin typeface="Arial Narrow" pitchFamily="34" charset="0"/>
              </a:rPr>
              <a:t>	(A*B)(C*D)+ </a:t>
            </a:r>
          </a:p>
        </p:txBody>
      </p:sp>
    </p:spTree>
    <p:extLst>
      <p:ext uri="{BB962C8B-B14F-4D97-AF65-F5344CB8AC3E}">
        <p14:creationId xmlns:p14="http://schemas.microsoft.com/office/powerpoint/2010/main" val="18059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32697" y="838200"/>
            <a:ext cx="8864600" cy="61722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Reverse </a:t>
            </a:r>
            <a:r>
              <a:rPr lang="en-US" sz="2400" dirty="0">
                <a:solidFill>
                  <a:srgbClr val="C00000"/>
                </a:solidFill>
                <a:latin typeface="Arial Narrow" pitchFamily="34" charset="0"/>
              </a:rPr>
              <a:t>polish  notation combined  with stack  comprised of  registers  </a:t>
            </a:r>
            <a:r>
              <a:rPr lang="en-US" sz="2400" dirty="0">
                <a:latin typeface="Arial Narrow" pitchFamily="34" charset="0"/>
              </a:rPr>
              <a:t>is  most efficient way to evaluate expression</a:t>
            </a:r>
            <a:r>
              <a:rPr lang="en-US" sz="2400" dirty="0" smtClean="0">
                <a:latin typeface="Arial Narrow" pitchFamily="34" charset="0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Stacks </a:t>
            </a:r>
            <a:r>
              <a:rPr lang="en-US" sz="2400" dirty="0">
                <a:solidFill>
                  <a:srgbClr val="C00000"/>
                </a:solidFill>
                <a:latin typeface="Arial Narrow" pitchFamily="34" charset="0"/>
              </a:rPr>
              <a:t>are good for handling long and complex problems </a:t>
            </a:r>
            <a:r>
              <a:rPr lang="en-US" sz="2400" dirty="0">
                <a:latin typeface="Arial Narrow" pitchFamily="34" charset="0"/>
              </a:rPr>
              <a:t>involving chain calculations. </a:t>
            </a:r>
            <a:endParaRPr lang="en-US" sz="2400" dirty="0" smtClean="0">
              <a:latin typeface="Arial Narrow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dirty="0" smtClean="0">
                <a:latin typeface="Arial Narrow" pitchFamily="34" charset="0"/>
              </a:rPr>
              <a:t>But </a:t>
            </a:r>
            <a:r>
              <a:rPr lang="en-US" sz="2400" dirty="0">
                <a:latin typeface="Arial Narrow" pitchFamily="34" charset="0"/>
              </a:rPr>
              <a:t>need first to </a:t>
            </a:r>
            <a:r>
              <a:rPr lang="en-US" sz="2400" dirty="0">
                <a:solidFill>
                  <a:srgbClr val="C00000"/>
                </a:solidFill>
                <a:latin typeface="Arial Narrow" pitchFamily="34" charset="0"/>
              </a:rPr>
              <a:t>convert arithmetic expressions into parenthesis-free reverse polish notation</a:t>
            </a:r>
            <a:r>
              <a:rPr lang="en-US" sz="2400" dirty="0">
                <a:latin typeface="Arial Narrow" pitchFamily="34" charset="0"/>
              </a:rPr>
              <a:t>. </a:t>
            </a:r>
          </a:p>
          <a:p>
            <a:pPr marL="0" indent="0" algn="just">
              <a:buFontTx/>
              <a:buNone/>
              <a:defRPr/>
            </a:pPr>
            <a:r>
              <a:rPr lang="en-US" sz="2400" b="1" dirty="0">
                <a:solidFill>
                  <a:srgbClr val="006600"/>
                </a:solidFill>
                <a:latin typeface="Arial Narrow" pitchFamily="34" charset="0"/>
              </a:rPr>
              <a:t>Example </a:t>
            </a:r>
          </a:p>
          <a:p>
            <a:pPr marL="0" indent="0" algn="just">
              <a:buFontTx/>
              <a:buNone/>
              <a:defRPr/>
            </a:pPr>
            <a:endParaRPr lang="en-US" sz="2400" dirty="0" smtClean="0">
              <a:latin typeface="Arial Narrow" pitchFamily="34" charset="0"/>
            </a:endParaRPr>
          </a:p>
          <a:p>
            <a:pPr marL="0" indent="0" algn="just">
              <a:buFontTx/>
              <a:buNone/>
              <a:defRPr/>
            </a:pPr>
            <a:r>
              <a:rPr lang="en-US" sz="2400" dirty="0" smtClean="0">
                <a:latin typeface="Arial Narrow" pitchFamily="34" charset="0"/>
              </a:rPr>
              <a:t>Convert </a:t>
            </a:r>
            <a:r>
              <a:rPr lang="en-US" sz="2400" b="1" dirty="0">
                <a:latin typeface="Arial Narrow" pitchFamily="34" charset="0"/>
              </a:rPr>
              <a:t>(3*4) </a:t>
            </a:r>
            <a:r>
              <a:rPr lang="en-US" sz="2400" b="1" dirty="0" smtClean="0">
                <a:latin typeface="Arial Narrow" pitchFamily="34" charset="0"/>
              </a:rPr>
              <a:t>+(</a:t>
            </a:r>
            <a:r>
              <a:rPr lang="en-US" sz="2400" b="1" dirty="0">
                <a:latin typeface="Arial Narrow" pitchFamily="34" charset="0"/>
              </a:rPr>
              <a:t>5*6) </a:t>
            </a:r>
            <a:r>
              <a:rPr lang="en-US" sz="2400" dirty="0">
                <a:latin typeface="Arial Narrow" pitchFamily="34" charset="0"/>
              </a:rPr>
              <a:t>to </a:t>
            </a:r>
            <a:r>
              <a:rPr lang="en-US" sz="2400" dirty="0" smtClean="0">
                <a:latin typeface="Arial Narrow" pitchFamily="34" charset="0"/>
              </a:rPr>
              <a:t>Reverse  Polish Notation </a:t>
            </a:r>
            <a:r>
              <a:rPr lang="en-US" sz="2400" b="1" dirty="0" smtClean="0">
                <a:latin typeface="Arial Narrow" pitchFamily="34" charset="0"/>
              </a:rPr>
              <a:t> </a:t>
            </a:r>
          </a:p>
          <a:p>
            <a:pPr marL="0" indent="0" algn="just">
              <a:buFontTx/>
              <a:buNone/>
              <a:defRPr/>
            </a:pPr>
            <a:endParaRPr lang="en-US" sz="2400" dirty="0">
              <a:latin typeface="Arial Narrow" pitchFamily="34" charset="0"/>
            </a:endParaRPr>
          </a:p>
          <a:p>
            <a:pPr marL="0" indent="0" algn="just">
              <a:buFontTx/>
              <a:buNone/>
              <a:defRPr/>
            </a:pPr>
            <a:r>
              <a:rPr lang="en-US" sz="2400" dirty="0" smtClean="0">
                <a:latin typeface="Arial Narrow" pitchFamily="34" charset="0"/>
              </a:rPr>
              <a:t>        </a:t>
            </a:r>
            <a:endParaRPr lang="en-US" sz="2400" dirty="0"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REVERSE  POLISH  NOTATION (</a:t>
            </a:r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RPN)</a:t>
            </a:r>
          </a:p>
          <a:p>
            <a:pPr algn="ctr"/>
            <a:r>
              <a:rPr lang="en-US" altLang="ko-KR" sz="3200" b="1" dirty="0" smtClean="0">
                <a:solidFill>
                  <a:srgbClr val="006600"/>
                </a:solidFill>
                <a:latin typeface="Arial" charset="0"/>
                <a:ea typeface="굴림" pitchFamily="50" charset="-127"/>
              </a:rPr>
              <a:t> Contd.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81600"/>
            <a:ext cx="578249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88019"/>
      </p:ext>
    </p:extLst>
  </p:cSld>
  <p:clrMapOvr>
    <a:masterClrMapping/>
  </p:clrMapOvr>
  <p:transition spd="slow" advTm="108023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97339"/>
              </p:ext>
            </p:extLst>
          </p:nvPr>
        </p:nvGraphicFramePr>
        <p:xfrm>
          <a:off x="685800" y="3320844"/>
          <a:ext cx="685800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0099"/>
                        </a:solidFill>
                        <a:latin typeface="Arial Narrow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300333"/>
              </p:ext>
            </p:extLst>
          </p:nvPr>
        </p:nvGraphicFramePr>
        <p:xfrm>
          <a:off x="1905000" y="3317240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9946"/>
              </p:ext>
            </p:extLst>
          </p:nvPr>
        </p:nvGraphicFramePr>
        <p:xfrm>
          <a:off x="3124200" y="3298751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80443"/>
              </p:ext>
            </p:extLst>
          </p:nvPr>
        </p:nvGraphicFramePr>
        <p:xfrm>
          <a:off x="4343400" y="3317240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71668"/>
              </p:ext>
            </p:extLst>
          </p:nvPr>
        </p:nvGraphicFramePr>
        <p:xfrm>
          <a:off x="5486400" y="3317240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97089"/>
              </p:ext>
            </p:extLst>
          </p:nvPr>
        </p:nvGraphicFramePr>
        <p:xfrm>
          <a:off x="6629400" y="3334446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99955"/>
              </p:ext>
            </p:extLst>
          </p:nvPr>
        </p:nvGraphicFramePr>
        <p:xfrm>
          <a:off x="7848600" y="3317240"/>
          <a:ext cx="685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04800" y="4648200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" y="51053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3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44712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9"/>
                </a:solidFill>
              </a:rPr>
              <a:t>3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5000" y="506852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4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524000" y="4267200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05000" y="404043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9"/>
                </a:solidFill>
              </a:rPr>
              <a:t>4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508036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*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38967" y="447430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3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62300" y="4391352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12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506852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5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57700" y="4471224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12</a:t>
            </a:r>
            <a:endParaRPr lang="en-US" b="1" dirty="0">
              <a:solidFill>
                <a:srgbClr val="000099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743200" y="4626077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62400" y="4281948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19600" y="404659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5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62600" y="447430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12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6342" y="4097282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5</a:t>
            </a:r>
            <a:endParaRPr lang="en-US" b="1" dirty="0">
              <a:solidFill>
                <a:srgbClr val="000099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05400" y="3886200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24500" y="510539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6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38800" y="3671099"/>
            <a:ext cx="3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 Narrow" pitchFamily="34" charset="0"/>
              </a:rPr>
              <a:t>6</a:t>
            </a:r>
            <a:endParaRPr lang="en-US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5600" y="505824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*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05600" y="4409763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12</a:t>
            </a:r>
            <a:endParaRPr lang="en-US" b="1" dirty="0">
              <a:solidFill>
                <a:srgbClr val="000099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280356" y="4264742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23584" y="4108016"/>
            <a:ext cx="41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 Narrow" pitchFamily="34" charset="0"/>
              </a:rPr>
              <a:t>30</a:t>
            </a:r>
            <a:endParaRPr lang="en-US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01000" y="496952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latin typeface="Arial Narrow" pitchFamily="34" charset="0"/>
              </a:rPr>
              <a:t>+</a:t>
            </a:r>
            <a:endParaRPr lang="en-US" sz="2400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467600" y="4655890"/>
            <a:ext cx="381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948147" y="4391352"/>
            <a:ext cx="41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 Narrow" pitchFamily="34" charset="0"/>
              </a:rPr>
              <a:t>42</a:t>
            </a:r>
            <a:endParaRPr lang="en-US" b="1" dirty="0">
              <a:solidFill>
                <a:srgbClr val="000099"/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55" y="1640881"/>
            <a:ext cx="7239000" cy="7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524000" y="36871"/>
            <a:ext cx="67976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STACK OPERATIONS TO </a:t>
            </a:r>
          </a:p>
          <a:p>
            <a:pPr algn="ctr"/>
            <a:r>
              <a:rPr lang="en-US" sz="28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EVALUATE ARITHMETIC EXPRESSION</a:t>
            </a:r>
            <a:endParaRPr lang="en-US" sz="28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2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40" grpId="0"/>
      <p:bldP spid="41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52400"/>
            <a:ext cx="7543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pc="-350" dirty="0"/>
              <a:t> 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BASIC  COMPUTER  ORGANIZATION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371600"/>
            <a:ext cx="7391400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6738" indent="-566738" fontAlgn="auto">
              <a:spcBef>
                <a:spcPts val="1680"/>
              </a:spcBef>
              <a:spcAft>
                <a:spcPts val="0"/>
              </a:spcAft>
              <a:buFont typeface="Arial"/>
              <a:buChar char="•"/>
              <a:tabLst>
                <a:tab pos="798513" algn="l"/>
                <a:tab pos="973138" algn="l"/>
              </a:tabLs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Computer</a:t>
            </a:r>
            <a:r>
              <a:rPr lang="en-US" sz="3200" b="1" spc="-2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Registers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566738" indent="-566738" fontAlgn="auto">
              <a:spcBef>
                <a:spcPts val="1680"/>
              </a:spcBef>
              <a:spcAft>
                <a:spcPts val="0"/>
              </a:spcAft>
              <a:buFont typeface="Arial"/>
              <a:buChar char="•"/>
              <a:tabLst>
                <a:tab pos="798513" algn="l"/>
                <a:tab pos="973138" algn="l"/>
              </a:tabLs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Computer</a:t>
            </a:r>
            <a:r>
              <a:rPr lang="en-US" sz="3200" b="1" spc="-2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Instruc</a:t>
            </a:r>
            <a:r>
              <a:rPr lang="en-US" sz="3200" b="1" spc="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ions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566738" indent="-566738" fontAlgn="auto">
              <a:spcBef>
                <a:spcPts val="1680"/>
              </a:spcBef>
              <a:spcAft>
                <a:spcPts val="0"/>
              </a:spcAft>
              <a:buFont typeface="Arial"/>
              <a:buChar char="•"/>
              <a:tabLst>
                <a:tab pos="798513" algn="l"/>
                <a:tab pos="973138" algn="l"/>
              </a:tabLst>
              <a:defRPr/>
            </a:pPr>
            <a:r>
              <a:rPr lang="en-US" sz="3200" b="1" spc="-4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</a:t>
            </a:r>
            <a:r>
              <a:rPr lang="en-US" sz="3200"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m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ing</a:t>
            </a:r>
            <a:r>
              <a:rPr lang="en-US" sz="3200"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and Control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566738" indent="-566738" fontAlgn="auto">
              <a:spcBef>
                <a:spcPts val="1680"/>
              </a:spcBef>
              <a:spcAft>
                <a:spcPts val="0"/>
              </a:spcAft>
              <a:buFont typeface="Arial"/>
              <a:buChar char="•"/>
              <a:tabLst>
                <a:tab pos="798513" algn="l"/>
                <a:tab pos="973138" algn="l"/>
              </a:tabLs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</a:t>
            </a:r>
            <a:r>
              <a:rPr lang="en-US" sz="3200"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structi</a:t>
            </a:r>
            <a:r>
              <a:rPr lang="en-US" sz="3200"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</a:t>
            </a:r>
            <a:r>
              <a:rPr lang="en-US" sz="3200" b="1" spc="-4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C</a:t>
            </a:r>
            <a:r>
              <a:rPr lang="en-US" sz="3200" b="1" spc="-3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y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cle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566738" indent="-566738">
              <a:tabLst>
                <a:tab pos="798513" algn="l"/>
                <a:tab pos="973138" algn="l"/>
              </a:tabLst>
              <a:defRPr/>
            </a:pPr>
            <a:endParaRPr lang="en-US" sz="32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ys\Downloads\SIST_17-7-2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64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12" y="17206"/>
            <a:ext cx="7480476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52400"/>
            <a:ext cx="7543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algn="ctr">
              <a:defRPr/>
            </a:pP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NEED  OF REGISTERS</a:t>
            </a:r>
          </a:p>
          <a:p>
            <a:pPr marL="274638" algn="ctr">
              <a:defRPr/>
            </a:pPr>
            <a:endParaRPr lang="en-US" sz="2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object 10"/>
          <p:cNvSpPr txBox="1">
            <a:spLocks noChangeArrowheads="1"/>
          </p:cNvSpPr>
          <p:nvPr/>
        </p:nvSpPr>
        <p:spPr bwMode="auto">
          <a:xfrm>
            <a:off x="355600" y="914400"/>
            <a:ext cx="8407400" cy="62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Computer instructions are normally </a:t>
            </a:r>
            <a:r>
              <a:rPr lang="en-US" sz="2300" dirty="0">
                <a:solidFill>
                  <a:srgbClr val="FF0000"/>
                </a:solidFill>
                <a:latin typeface="Arial Narrow" pitchFamily="34" charset="0"/>
              </a:rPr>
              <a:t>stored in consecutive memory locations </a:t>
            </a: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and are </a:t>
            </a:r>
            <a:r>
              <a:rPr lang="en-US" sz="2300" dirty="0">
                <a:solidFill>
                  <a:srgbClr val="FF0000"/>
                </a:solidFill>
                <a:latin typeface="Arial Narrow" pitchFamily="34" charset="0"/>
              </a:rPr>
              <a:t>executed sequentially one at a time</a:t>
            </a: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. 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control reads an instruction from a specific address in memory and executes it. It then continues by reading the next instruction in  sequence and executes it, and so on. 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This type of instruction sequencing needs a </a:t>
            </a:r>
            <a:r>
              <a:rPr lang="en-US" sz="2300" dirty="0">
                <a:solidFill>
                  <a:srgbClr val="FF0000"/>
                </a:solidFill>
                <a:latin typeface="Arial Narrow" pitchFamily="34" charset="0"/>
              </a:rPr>
              <a:t>counter to calculate the address of the next instruction after execution of the current instruction is completed.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It is also necessary to provide a </a:t>
            </a:r>
            <a:r>
              <a:rPr lang="en-US" sz="2300" dirty="0">
                <a:solidFill>
                  <a:srgbClr val="FF0000"/>
                </a:solidFill>
                <a:latin typeface="Arial Narrow" pitchFamily="34" charset="0"/>
              </a:rPr>
              <a:t>register in the control unit for storing the instruction code after it is read from memory.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computer </a:t>
            </a:r>
            <a:r>
              <a:rPr lang="en-US" sz="2300" dirty="0">
                <a:solidFill>
                  <a:srgbClr val="FF0000"/>
                </a:solidFill>
                <a:latin typeface="Arial Narrow" pitchFamily="34" charset="0"/>
              </a:rPr>
              <a:t>needs processor registers for manipulating data and a register for holding a memory address</a:t>
            </a:r>
            <a:r>
              <a:rPr lang="en-US" sz="23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Arial" pitchFamily="34" charset="0"/>
              <a:buChar char="•"/>
              <a:defRPr/>
            </a:pPr>
            <a:endParaRPr lang="en-US" sz="23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9714" y="32657"/>
            <a:ext cx="7772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algn="ctr">
              <a:defRPr/>
            </a:pPr>
            <a:r>
              <a:rPr lang="en-US" sz="2800" spc="-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THE BASIC COMPUTER</a:t>
            </a:r>
          </a:p>
          <a:p>
            <a:pPr marL="274638" algn="ctr">
              <a:defRPr/>
            </a:pP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bject 10"/>
          <p:cNvSpPr txBox="1">
            <a:spLocks noChangeArrowheads="1"/>
          </p:cNvSpPr>
          <p:nvPr/>
        </p:nvSpPr>
        <p:spPr bwMode="auto">
          <a:xfrm>
            <a:off x="330200" y="1087650"/>
            <a:ext cx="5765800" cy="538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en-US" sz="2000" b="1" dirty="0">
              <a:latin typeface="Arial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The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Basic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Computer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has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two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components,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processor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and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memory </a:t>
            </a:r>
            <a:endParaRPr lang="en-US" sz="2000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memory unit has a capacity of 4096 words and each word contains 16 bits.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FF0000"/>
                </a:solidFill>
                <a:latin typeface="Arial Narrow" pitchFamily="34" charset="0"/>
              </a:rPr>
              <a:t>Twelve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</a:rPr>
              <a:t>bits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of an instruction word are needed to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</a:rPr>
              <a:t>specify the address of an operand. </a:t>
            </a:r>
            <a:endParaRPr lang="en-US" sz="200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This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leaves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</a:rPr>
              <a:t>three bits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for the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</a:rPr>
              <a:t>operation part of the instruction and a bit to specify a direct or indirect address</a:t>
            </a:r>
          </a:p>
          <a:p>
            <a:pPr marL="12700" algn="just">
              <a:lnSpc>
                <a:spcPct val="130000"/>
              </a:lnSpc>
              <a:spcBef>
                <a:spcPts val="400"/>
              </a:spcBef>
              <a:tabLst>
                <a:tab pos="298450" algn="l"/>
              </a:tabLst>
              <a:defRPr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		– 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4096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=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2</a:t>
            </a:r>
            <a:r>
              <a:rPr lang="en-US" sz="1500" b="1" baseline="26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12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,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so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it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takes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12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bits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to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select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word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		      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memory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355600" indent="-342900" algn="just">
              <a:lnSpc>
                <a:spcPct val="130000"/>
              </a:lnSpc>
              <a:spcBef>
                <a:spcPts val="463"/>
              </a:spcBef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Each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word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16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bits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long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298450" indent="-285750" algn="just">
              <a:lnSpc>
                <a:spcPct val="130000"/>
              </a:lnSpc>
              <a:spcBef>
                <a:spcPts val="13"/>
              </a:spcBef>
              <a:tabLst>
                <a:tab pos="298450" algn="l"/>
              </a:tabLst>
              <a:defRPr/>
            </a:pPr>
            <a:endParaRPr lang="en-US" sz="2000" dirty="0">
              <a:latin typeface="Arial Narrow" pitchFamily="34" charset="0"/>
              <a:cs typeface="Times New Roman" pitchFamily="18" charset="0"/>
            </a:endParaRPr>
          </a:p>
          <a:p>
            <a:pPr marL="298450" indent="-285750">
              <a:lnSpc>
                <a:spcPct val="130000"/>
              </a:lnSpc>
              <a:tabLst>
                <a:tab pos="298450" algn="l"/>
              </a:tabLst>
              <a:defRPr/>
            </a:pPr>
            <a:r>
              <a:rPr lang="en-US" sz="1600" b="1" dirty="0">
                <a:latin typeface="Arial Narrow" pitchFamily="34" charset="0"/>
                <a:cs typeface="Times New Roman" pitchFamily="18" charset="0"/>
              </a:rPr>
              <a:t>	</a:t>
            </a:r>
            <a:endParaRPr lang="en-US" sz="1600" dirty="0">
              <a:latin typeface="Arial Narrow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15100" y="1554906"/>
            <a:ext cx="2137803" cy="2786352"/>
            <a:chOff x="33897" y="3813098"/>
            <a:chExt cx="2137803" cy="2786352"/>
          </a:xfrm>
        </p:grpSpPr>
        <p:grpSp>
          <p:nvGrpSpPr>
            <p:cNvPr id="10244" name="Group 9"/>
            <p:cNvGrpSpPr>
              <a:grpSpLocks/>
            </p:cNvGrpSpPr>
            <p:nvPr/>
          </p:nvGrpSpPr>
          <p:grpSpPr bwMode="auto">
            <a:xfrm>
              <a:off x="50800" y="4211850"/>
              <a:ext cx="2120900" cy="2387600"/>
              <a:chOff x="228600" y="3810000"/>
              <a:chExt cx="2120900" cy="2387600"/>
            </a:xfrm>
          </p:grpSpPr>
          <p:sp>
            <p:nvSpPr>
              <p:cNvPr id="10245" name="object 8"/>
              <p:cNvSpPr>
                <a:spLocks/>
              </p:cNvSpPr>
              <p:nvPr/>
            </p:nvSpPr>
            <p:spPr bwMode="auto">
              <a:xfrm>
                <a:off x="228600" y="4038600"/>
                <a:ext cx="638175" cy="514350"/>
              </a:xfrm>
              <a:custGeom>
                <a:avLst/>
                <a:gdLst>
                  <a:gd name="T0" fmla="*/ 0 w 638175"/>
                  <a:gd name="T1" fmla="*/ 514349 h 514350"/>
                  <a:gd name="T2" fmla="*/ 638174 w 638175"/>
                  <a:gd name="T3" fmla="*/ 514349 h 514350"/>
                  <a:gd name="T4" fmla="*/ 638174 w 638175"/>
                  <a:gd name="T5" fmla="*/ 0 h 514350"/>
                  <a:gd name="T6" fmla="*/ 0 w 638175"/>
                  <a:gd name="T7" fmla="*/ 0 h 514350"/>
                  <a:gd name="T8" fmla="*/ 0 w 638175"/>
                  <a:gd name="T9" fmla="*/ 514349 h 5143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8175"/>
                  <a:gd name="T16" fmla="*/ 0 h 514350"/>
                  <a:gd name="T17" fmla="*/ 638175 w 638175"/>
                  <a:gd name="T18" fmla="*/ 514350 h 5143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8175" h="514350">
                    <a:moveTo>
                      <a:pt x="0" y="514349"/>
                    </a:moveTo>
                    <a:lnTo>
                      <a:pt x="638174" y="514349"/>
                    </a:lnTo>
                    <a:lnTo>
                      <a:pt x="638174" y="0"/>
                    </a:lnTo>
                    <a:lnTo>
                      <a:pt x="0" y="0"/>
                    </a:lnTo>
                    <a:lnTo>
                      <a:pt x="0" y="514349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46" name="object 9"/>
              <p:cNvSpPr>
                <a:spLocks/>
              </p:cNvSpPr>
              <p:nvPr/>
            </p:nvSpPr>
            <p:spPr bwMode="auto">
              <a:xfrm>
                <a:off x="1143000" y="3810000"/>
                <a:ext cx="792163" cy="2374900"/>
              </a:xfrm>
              <a:custGeom>
                <a:avLst/>
                <a:gdLst>
                  <a:gd name="T0" fmla="*/ 0 w 792479"/>
                  <a:gd name="T1" fmla="*/ 2374890 h 2374900"/>
                  <a:gd name="T2" fmla="*/ 788384 w 792479"/>
                  <a:gd name="T3" fmla="*/ 2374890 h 2374900"/>
                  <a:gd name="T4" fmla="*/ 788384 w 792479"/>
                  <a:gd name="T5" fmla="*/ 0 h 2374900"/>
                  <a:gd name="T6" fmla="*/ 0 w 792479"/>
                  <a:gd name="T7" fmla="*/ 0 h 2374900"/>
                  <a:gd name="T8" fmla="*/ 0 w 792479"/>
                  <a:gd name="T9" fmla="*/ 2374890 h 2374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2479"/>
                  <a:gd name="T16" fmla="*/ 0 h 2374900"/>
                  <a:gd name="T17" fmla="*/ 792479 w 792479"/>
                  <a:gd name="T18" fmla="*/ 2374900 h 2374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2479" h="2374900">
                    <a:moveTo>
                      <a:pt x="0" y="2374891"/>
                    </a:moveTo>
                    <a:lnTo>
                      <a:pt x="792169" y="2374891"/>
                    </a:lnTo>
                    <a:lnTo>
                      <a:pt x="792169" y="0"/>
                    </a:lnTo>
                    <a:lnTo>
                      <a:pt x="0" y="0"/>
                    </a:lnTo>
                    <a:lnTo>
                      <a:pt x="0" y="2374891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47" name="object 11"/>
              <p:cNvSpPr txBox="1">
                <a:spLocks noChangeArrowheads="1"/>
              </p:cNvSpPr>
              <p:nvPr/>
            </p:nvSpPr>
            <p:spPr bwMode="auto">
              <a:xfrm>
                <a:off x="1981200" y="3810000"/>
                <a:ext cx="111125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marL="127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 b="1">
                    <a:latin typeface="Arial" charset="0"/>
                  </a:rPr>
                  <a:t>0</a:t>
                </a:r>
                <a:endParaRPr lang="en-US" sz="1200">
                  <a:latin typeface="Arial" charset="0"/>
                </a:endParaRPr>
              </a:p>
            </p:txBody>
          </p:sp>
          <p:sp>
            <p:nvSpPr>
              <p:cNvPr id="10248" name="object 12"/>
              <p:cNvSpPr txBox="1">
                <a:spLocks noChangeArrowheads="1"/>
              </p:cNvSpPr>
              <p:nvPr/>
            </p:nvSpPr>
            <p:spPr bwMode="auto">
              <a:xfrm>
                <a:off x="1981200" y="6019800"/>
                <a:ext cx="3683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marL="127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 b="1">
                    <a:latin typeface="Arial" charset="0"/>
                  </a:rPr>
                  <a:t>4095</a:t>
                </a:r>
                <a:endParaRPr lang="en-US" sz="1200">
                  <a:latin typeface="Arial" charset="0"/>
                </a:endParaRPr>
              </a:p>
            </p:txBody>
          </p:sp>
          <p:sp>
            <p:nvSpPr>
              <p:cNvPr id="10249" name="object 14"/>
              <p:cNvSpPr>
                <a:spLocks/>
              </p:cNvSpPr>
              <p:nvPr/>
            </p:nvSpPr>
            <p:spPr bwMode="auto">
              <a:xfrm>
                <a:off x="1143000" y="5105400"/>
                <a:ext cx="792163" cy="0"/>
              </a:xfrm>
              <a:custGeom>
                <a:avLst/>
                <a:gdLst>
                  <a:gd name="T0" fmla="*/ 0 w 792479"/>
                  <a:gd name="T1" fmla="*/ 788329 w 792479"/>
                  <a:gd name="T2" fmla="*/ 0 60000 65536"/>
                  <a:gd name="T3" fmla="*/ 0 60000 65536"/>
                  <a:gd name="T4" fmla="*/ 0 w 792479"/>
                  <a:gd name="T5" fmla="*/ 792479 w 792479"/>
                </a:gdLst>
                <a:ahLst/>
                <a:cxnLst>
                  <a:cxn ang="T2">
                    <a:pos x="T0" y="0"/>
                  </a:cxn>
                  <a:cxn ang="T3">
                    <a:pos x="T1" y="0"/>
                  </a:cxn>
                </a:cxnLst>
                <a:rect l="T4" t="0" r="T5" b="0"/>
                <a:pathLst>
                  <a:path w="792479">
                    <a:moveTo>
                      <a:pt x="0" y="0"/>
                    </a:moveTo>
                    <a:lnTo>
                      <a:pt x="79211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0250" name="Group 17"/>
              <p:cNvGrpSpPr>
                <a:grpSpLocks/>
              </p:cNvGrpSpPr>
              <p:nvPr/>
            </p:nvGrpSpPr>
            <p:grpSpPr bwMode="auto">
              <a:xfrm>
                <a:off x="1143000" y="4876800"/>
                <a:ext cx="792163" cy="177800"/>
                <a:chOff x="6443663" y="5268913"/>
                <a:chExt cx="792162" cy="177800"/>
              </a:xfrm>
            </p:grpSpPr>
            <p:sp>
              <p:nvSpPr>
                <p:cNvPr id="10251" name="object 13"/>
                <p:cNvSpPr>
                  <a:spLocks/>
                </p:cNvSpPr>
                <p:nvPr/>
              </p:nvSpPr>
              <p:spPr bwMode="auto">
                <a:xfrm>
                  <a:off x="6443663" y="5281613"/>
                  <a:ext cx="792162" cy="0"/>
                </a:xfrm>
                <a:custGeom>
                  <a:avLst/>
                  <a:gdLst>
                    <a:gd name="T0" fmla="*/ 0 w 792479"/>
                    <a:gd name="T1" fmla="*/ 788320 w 792479"/>
                    <a:gd name="T2" fmla="*/ 0 60000 65536"/>
                    <a:gd name="T3" fmla="*/ 0 60000 65536"/>
                    <a:gd name="T4" fmla="*/ 0 w 792479"/>
                    <a:gd name="T5" fmla="*/ 792479 w 792479"/>
                  </a:gdLst>
                  <a:ahLst/>
                  <a:cxnLst>
                    <a:cxn ang="T2">
                      <a:pos x="T0" y="0"/>
                    </a:cxn>
                    <a:cxn ang="T3">
                      <a:pos x="T1" y="0"/>
                    </a:cxn>
                  </a:cxnLst>
                  <a:rect l="T4" t="0" r="T5" b="0"/>
                  <a:pathLst>
                    <a:path w="792479">
                      <a:moveTo>
                        <a:pt x="0" y="0"/>
                      </a:moveTo>
                      <a:lnTo>
                        <a:pt x="792114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52" name="object 15"/>
                <p:cNvSpPr txBox="1">
                  <a:spLocks noChangeArrowheads="1"/>
                </p:cNvSpPr>
                <p:nvPr/>
              </p:nvSpPr>
              <p:spPr bwMode="auto">
                <a:xfrm>
                  <a:off x="7099300" y="5268913"/>
                  <a:ext cx="111125" cy="177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127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200" b="1">
                      <a:latin typeface="Arial" charset="0"/>
                    </a:rPr>
                    <a:t>0</a:t>
                  </a:r>
                  <a:endParaRPr lang="en-US" sz="1200">
                    <a:latin typeface="Arial" charset="0"/>
                  </a:endParaRPr>
                </a:p>
              </p:txBody>
            </p:sp>
            <p:sp>
              <p:nvSpPr>
                <p:cNvPr id="10253" name="object 16"/>
                <p:cNvSpPr txBox="1">
                  <a:spLocks noChangeArrowheads="1"/>
                </p:cNvSpPr>
                <p:nvPr/>
              </p:nvSpPr>
              <p:spPr bwMode="auto">
                <a:xfrm>
                  <a:off x="6451600" y="5268913"/>
                  <a:ext cx="196850" cy="177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127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200" b="1">
                      <a:latin typeface="Arial" charset="0"/>
                    </a:rPr>
                    <a:t>15</a:t>
                  </a:r>
                  <a:endParaRPr lang="en-US" sz="1200">
                    <a:latin typeface="Arial" charset="0"/>
                  </a:endParaRPr>
                </a:p>
              </p:txBody>
            </p:sp>
          </p:grpSp>
        </p:grpSp>
        <p:sp>
          <p:nvSpPr>
            <p:cNvPr id="2" name="Rectangle 1"/>
            <p:cNvSpPr/>
            <p:nvPr/>
          </p:nvSpPr>
          <p:spPr>
            <a:xfrm>
              <a:off x="981020" y="3813098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98450" indent="-285750">
                <a:tabLst>
                  <a:tab pos="298450" algn="l"/>
                </a:tabLst>
                <a:defRPr/>
              </a:pPr>
              <a:r>
                <a:rPr lang="en-US" b="1" dirty="0">
                  <a:latin typeface="Arial" charset="0"/>
                </a:rPr>
                <a:t>RAM</a:t>
              </a:r>
              <a:endParaRPr lang="en-US" dirty="0">
                <a:latin typeface="Arial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3897" y="397320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57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286" y="-18480"/>
            <a:ext cx="8610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algn="ctr">
              <a:defRPr/>
            </a:pPr>
            <a:r>
              <a:rPr lang="en-US" sz="2800" spc="-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THE BASIC COMPUTER REGISTERS</a:t>
            </a:r>
          </a:p>
          <a:p>
            <a:pPr marL="274638" algn="ctr">
              <a:defRPr/>
            </a:pPr>
            <a:endParaRPr lang="en-US" sz="2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r="4413"/>
          <a:stretch>
            <a:fillRect/>
          </a:stretch>
        </p:blipFill>
        <p:spPr bwMode="auto">
          <a:xfrm>
            <a:off x="1600200" y="609600"/>
            <a:ext cx="716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7"/>
          <a:stretch>
            <a:fillRect/>
          </a:stretch>
        </p:blipFill>
        <p:spPr bwMode="auto">
          <a:xfrm>
            <a:off x="914400" y="4419600"/>
            <a:ext cx="77390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0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219200" y="29028"/>
            <a:ext cx="78960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23875"/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 PROCESSOR 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REGISTERS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00" y="802489"/>
            <a:ext cx="8839200" cy="5314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975" indent="-165100" algn="just">
              <a:lnSpc>
                <a:spcPct val="130000"/>
              </a:lnSpc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processor has many registers to hold instructions, addresses, data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, etc</a:t>
            </a:r>
          </a:p>
          <a:p>
            <a:pPr marL="688975" indent="-174625" algn="just">
              <a:lnSpc>
                <a:spcPct val="130000"/>
              </a:lnSpc>
              <a:spcBef>
                <a:spcPts val="725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The processor has a register, the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Program Counter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(PC) that holds the memory address of the next instruction to </a:t>
            </a:r>
            <a:r>
              <a:rPr lang="en-US" sz="2000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be executed</a:t>
            </a:r>
            <a:endParaRPr lang="en-US" sz="2000" dirty="0">
              <a:solidFill>
                <a:srgbClr val="FF0000"/>
              </a:solidFill>
              <a:latin typeface="Arial Narrow" pitchFamily="34" charset="0"/>
              <a:cs typeface="Arial" pitchFamily="34" charset="0"/>
            </a:endParaRPr>
          </a:p>
          <a:p>
            <a:pPr marL="688975" lvl="1" indent="-174625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–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Since the memory in the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Basic Computer only has 4096 locations, the PC only needs 12 bits</a:t>
            </a:r>
          </a:p>
          <a:p>
            <a:pPr marL="688975" indent="-174625" algn="just">
              <a:lnSpc>
                <a:spcPct val="130000"/>
              </a:lnSpc>
              <a:spcBef>
                <a:spcPts val="7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In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a direct or indirect addressing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, the processor needs to keep track of what locations in memory it is addressing: The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Address Register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(AR)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is used for this - The AR is a 12 bit register in the Basic Computer</a:t>
            </a:r>
          </a:p>
          <a:p>
            <a:pPr marL="688975" indent="-174625" algn="just">
              <a:lnSpc>
                <a:spcPct val="130000"/>
              </a:lnSpc>
              <a:spcBef>
                <a:spcPts val="7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When an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operand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is found, using either direct or indirect addressing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, it is placed in the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Data Register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(DR).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The processor then uses this value as data for its operation</a:t>
            </a:r>
          </a:p>
          <a:p>
            <a:pPr marL="688975" indent="-174625" algn="just">
              <a:lnSpc>
                <a:spcPct val="130000"/>
              </a:lnSpc>
              <a:spcBef>
                <a:spcPts val="725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The Basic Computer has a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single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general purpose register </a:t>
            </a:r>
            <a:r>
              <a:rPr lang="en-US" sz="2000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–   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the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Accumulator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(AC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11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143001" y="0"/>
            <a:ext cx="8000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23875"/>
            <a:r>
              <a:rPr lang="en-US" sz="28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   PROCESSOR REGISTERS Contd.</a:t>
            </a:r>
            <a:endParaRPr lang="en-US" sz="28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23220"/>
            <a:ext cx="8763000" cy="579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5325" algn="just">
              <a:spcBef>
                <a:spcPts val="25"/>
              </a:spcBef>
              <a:defRPr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90513" indent="-290513"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significance of a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general purpose register 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is that it can </a:t>
            </a:r>
            <a:r>
              <a:rPr lang="en-US" sz="2200" dirty="0" smtClean="0">
                <a:latin typeface="Arial Narrow" pitchFamily="34" charset="0"/>
                <a:cs typeface="Arial" pitchFamily="34" charset="0"/>
              </a:rPr>
              <a:t>be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referred to in instructions</a:t>
            </a:r>
          </a:p>
          <a:p>
            <a:pPr marL="290513" lvl="1" indent="-290513" algn="just">
              <a:lnSpc>
                <a:spcPct val="120000"/>
              </a:lnSpc>
              <a:spcBef>
                <a:spcPts val="588"/>
              </a:spcBef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    e.g. load AC with the contents of a specific memory location; store the     contents of AC into a specified memory location</a:t>
            </a:r>
          </a:p>
          <a:p>
            <a:pPr marL="290513" indent="-290513" algn="just">
              <a:lnSpc>
                <a:spcPct val="120000"/>
              </a:lnSpc>
              <a:spcBef>
                <a:spcPts val="700"/>
              </a:spcBef>
              <a:buFont typeface="Arial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Often a processor will need a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scratch register to store intermediate results 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or other temporary data; in the Basic Computer this is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the Temporary Register (TR)</a:t>
            </a:r>
          </a:p>
          <a:p>
            <a:pPr marL="290513" indent="-290513" algn="just">
              <a:lnSpc>
                <a:spcPct val="120000"/>
              </a:lnSpc>
              <a:spcBef>
                <a:spcPts val="725"/>
              </a:spcBef>
              <a:buFont typeface="Arial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Basic Computer uses a very simple model of </a:t>
            </a:r>
            <a:r>
              <a:rPr lang="en-US" sz="2200" dirty="0" smtClean="0">
                <a:latin typeface="Arial Narrow" pitchFamily="34" charset="0"/>
                <a:cs typeface="Arial" pitchFamily="34" charset="0"/>
              </a:rPr>
              <a:t>input/output 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(I/O) operations</a:t>
            </a:r>
          </a:p>
          <a:p>
            <a:pPr marL="747713" lvl="3" indent="-290513" algn="just">
              <a:lnSpc>
                <a:spcPct val="120000"/>
              </a:lnSpc>
              <a:spcBef>
                <a:spcPts val="588"/>
              </a:spcBef>
              <a:buFont typeface="Arial" charset="0"/>
              <a:buChar char="–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Input devices are considered to send 8 bits of character data to the processor</a:t>
            </a:r>
          </a:p>
          <a:p>
            <a:pPr marL="747713" lvl="3" indent="-290513" algn="just">
              <a:lnSpc>
                <a:spcPct val="120000"/>
              </a:lnSpc>
              <a:spcBef>
                <a:spcPts val="575"/>
              </a:spcBef>
              <a:buFont typeface="Arial" charset="0"/>
              <a:buChar char="–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processor can send 8 bits of character data to output devices</a:t>
            </a:r>
          </a:p>
          <a:p>
            <a:pPr marL="290513" indent="-290513" algn="just">
              <a:lnSpc>
                <a:spcPct val="120000"/>
              </a:lnSpc>
              <a:spcBef>
                <a:spcPts val="700"/>
              </a:spcBef>
              <a:buFont typeface="Arial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Input Register (INPR) holds an 8 bit character gotten from </a:t>
            </a:r>
            <a:r>
              <a:rPr lang="en-US" sz="2200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an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input device</a:t>
            </a:r>
          </a:p>
          <a:p>
            <a:pPr marL="290513" indent="-290513" algn="just">
              <a:lnSpc>
                <a:spcPct val="120000"/>
              </a:lnSpc>
              <a:spcBef>
                <a:spcPts val="725"/>
              </a:spcBef>
              <a:buFont typeface="Arial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Output Register (OUTR) holds an 8 bit character to be send to an  output device</a:t>
            </a:r>
          </a:p>
        </p:txBody>
      </p:sp>
    </p:spTree>
    <p:extLst>
      <p:ext uri="{BB962C8B-B14F-4D97-AF65-F5344CB8AC3E}">
        <p14:creationId xmlns:p14="http://schemas.microsoft.com/office/powerpoint/2010/main" val="26436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219200" y="575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tabLst>
                <a:tab pos="1868170" algn="l"/>
                <a:tab pos="2815590" algn="l"/>
              </a:tabLst>
              <a:defRPr/>
            </a:pP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COMMON BUS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SYSTEM</a:t>
            </a: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85350"/>
            <a:ext cx="8610600" cy="568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5325">
              <a:spcBef>
                <a:spcPts val="25"/>
              </a:spcBef>
              <a:spcAft>
                <a:spcPts val="600"/>
              </a:spcAft>
              <a:defRPr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</a:t>
            </a:r>
            <a:r>
              <a:rPr lang="en-US" sz="2200" b="1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basic computer has eight registers, a memory unit, and a control unit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. Paths must be provided to transfer information from one register to another and between memory and registers. 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number of wires will be excessive if connections are made between the outputs of each register and the inputs of the other registers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 A more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efficient scheme </a:t>
            </a:r>
            <a:r>
              <a:rPr lang="en-US" sz="2200" dirty="0">
                <a:latin typeface="Arial Narrow" pitchFamily="34" charset="0"/>
                <a:cs typeface="Arial" pitchFamily="34" charset="0"/>
              </a:rPr>
              <a:t>for transferring information in a system with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many registers is to use a common bus.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outputs of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seven registers and memory are connected to the </a:t>
            </a:r>
            <a:r>
              <a:rPr lang="en-US" sz="2200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common    </a:t>
            </a:r>
            <a:r>
              <a:rPr lang="en-US" sz="22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bus. </a:t>
            </a:r>
          </a:p>
          <a:p>
            <a:pPr marL="342900" indent="-34290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specific output that is selected for the bus lines at any given time is determined from the binary value of the selection variables S2, S1, and S0. </a:t>
            </a:r>
          </a:p>
          <a:p>
            <a:pPr marL="342900" indent="-34290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>
                <a:latin typeface="Arial Narrow" pitchFamily="34" charset="0"/>
                <a:cs typeface="Arial" pitchFamily="34" charset="0"/>
              </a:rPr>
              <a:t>The number along each output shows the decimal equivalent of the required binary selection.</a:t>
            </a:r>
          </a:p>
        </p:txBody>
      </p:sp>
    </p:spTree>
    <p:extLst>
      <p:ext uri="{BB962C8B-B14F-4D97-AF65-F5344CB8AC3E}">
        <p14:creationId xmlns:p14="http://schemas.microsoft.com/office/powerpoint/2010/main" val="21615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object 9"/>
          <p:cNvSpPr>
            <a:spLocks/>
          </p:cNvSpPr>
          <p:nvPr/>
        </p:nvSpPr>
        <p:spPr bwMode="auto">
          <a:xfrm>
            <a:off x="5651500" y="828675"/>
            <a:ext cx="104775" cy="74613"/>
          </a:xfrm>
          <a:custGeom>
            <a:avLst/>
            <a:gdLst>
              <a:gd name="T0" fmla="*/ 7442 w 105410"/>
              <a:gd name="T1" fmla="*/ 0 h 74930"/>
              <a:gd name="T2" fmla="*/ 3831 w 105410"/>
              <a:gd name="T3" fmla="*/ 8806 h 74930"/>
              <a:gd name="T4" fmla="*/ 1314 w 105410"/>
              <a:gd name="T5" fmla="*/ 18966 h 74930"/>
              <a:gd name="T6" fmla="*/ 0 w 105410"/>
              <a:gd name="T7" fmla="*/ 31493 h 74930"/>
              <a:gd name="T8" fmla="*/ 19 w 105410"/>
              <a:gd name="T9" fmla="*/ 47403 h 74930"/>
              <a:gd name="T10" fmla="*/ 2674 w 105410"/>
              <a:gd name="T11" fmla="*/ 59235 h 74930"/>
              <a:gd name="T12" fmla="*/ 7069 w 105410"/>
              <a:gd name="T13" fmla="*/ 70630 h 74930"/>
              <a:gd name="T14" fmla="*/ 98010 w 105410"/>
              <a:gd name="T15" fmla="*/ 35753 h 74930"/>
              <a:gd name="T16" fmla="*/ 7442 w 105410"/>
              <a:gd name="T17" fmla="*/ 0 h 749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30"/>
              <a:gd name="T29" fmla="*/ 105410 w 105410"/>
              <a:gd name="T30" fmla="*/ 74930 h 749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30">
                <a:moveTo>
                  <a:pt x="8001" y="0"/>
                </a:moveTo>
                <a:lnTo>
                  <a:pt x="4120" y="9266"/>
                </a:lnTo>
                <a:lnTo>
                  <a:pt x="1410" y="19956"/>
                </a:lnTo>
                <a:lnTo>
                  <a:pt x="0" y="33137"/>
                </a:lnTo>
                <a:lnTo>
                  <a:pt x="19" y="49876"/>
                </a:lnTo>
                <a:lnTo>
                  <a:pt x="2874" y="62327"/>
                </a:lnTo>
                <a:lnTo>
                  <a:pt x="7601" y="74316"/>
                </a:lnTo>
                <a:lnTo>
                  <a:pt x="105381" y="37618"/>
                </a:lnTo>
                <a:lnTo>
                  <a:pt x="80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object 10"/>
          <p:cNvSpPr>
            <a:spLocks/>
          </p:cNvSpPr>
          <p:nvPr/>
        </p:nvSpPr>
        <p:spPr bwMode="auto">
          <a:xfrm>
            <a:off x="5507038" y="866775"/>
            <a:ext cx="147637" cy="0"/>
          </a:xfrm>
          <a:custGeom>
            <a:avLst/>
            <a:gdLst>
              <a:gd name="T0" fmla="*/ 0 w 147954"/>
              <a:gd name="T1" fmla="*/ 143834 w 147954"/>
              <a:gd name="T2" fmla="*/ 0 60000 65536"/>
              <a:gd name="T3" fmla="*/ 0 60000 65536"/>
              <a:gd name="T4" fmla="*/ 0 w 147954"/>
              <a:gd name="T5" fmla="*/ 147954 w 14795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7954">
                <a:moveTo>
                  <a:pt x="0" y="0"/>
                </a:moveTo>
                <a:lnTo>
                  <a:pt x="147584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object 11"/>
          <p:cNvSpPr>
            <a:spLocks/>
          </p:cNvSpPr>
          <p:nvPr/>
        </p:nvSpPr>
        <p:spPr bwMode="auto">
          <a:xfrm>
            <a:off x="5649913" y="941388"/>
            <a:ext cx="106362" cy="74612"/>
          </a:xfrm>
          <a:custGeom>
            <a:avLst/>
            <a:gdLst>
              <a:gd name="T0" fmla="*/ 7846 w 106679"/>
              <a:gd name="T1" fmla="*/ 0 h 74930"/>
              <a:gd name="T2" fmla="*/ 3472 w 106679"/>
              <a:gd name="T3" fmla="*/ 11322 h 74930"/>
              <a:gd name="T4" fmla="*/ 827 w 106679"/>
              <a:gd name="T5" fmla="*/ 23112 h 74930"/>
              <a:gd name="T6" fmla="*/ 0 w 106679"/>
              <a:gd name="T7" fmla="*/ 35338 h 74930"/>
              <a:gd name="T8" fmla="*/ 971 w 106679"/>
              <a:gd name="T9" fmla="*/ 47408 h 74930"/>
              <a:gd name="T10" fmla="*/ 3729 w 106679"/>
              <a:gd name="T11" fmla="*/ 59213 h 74930"/>
              <a:gd name="T12" fmla="*/ 8203 w 106679"/>
              <a:gd name="T13" fmla="*/ 70637 h 74930"/>
              <a:gd name="T14" fmla="*/ 102554 w 106679"/>
              <a:gd name="T15" fmla="*/ 34926 h 74930"/>
              <a:gd name="T16" fmla="*/ 7846 w 106679"/>
              <a:gd name="T17" fmla="*/ 0 h 749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679"/>
              <a:gd name="T28" fmla="*/ 0 h 74930"/>
              <a:gd name="T29" fmla="*/ 106679 w 106679"/>
              <a:gd name="T30" fmla="*/ 74930 h 749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679" h="74930">
                <a:moveTo>
                  <a:pt x="8132" y="0"/>
                </a:moveTo>
                <a:lnTo>
                  <a:pt x="3598" y="11915"/>
                </a:lnTo>
                <a:lnTo>
                  <a:pt x="856" y="24322"/>
                </a:lnTo>
                <a:lnTo>
                  <a:pt x="0" y="37189"/>
                </a:lnTo>
                <a:lnTo>
                  <a:pt x="1007" y="49891"/>
                </a:lnTo>
                <a:lnTo>
                  <a:pt x="3861" y="62313"/>
                </a:lnTo>
                <a:lnTo>
                  <a:pt x="8502" y="74335"/>
                </a:lnTo>
                <a:lnTo>
                  <a:pt x="106282" y="36754"/>
                </a:lnTo>
                <a:lnTo>
                  <a:pt x="81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object 12"/>
          <p:cNvSpPr>
            <a:spLocks/>
          </p:cNvSpPr>
          <p:nvPr/>
        </p:nvSpPr>
        <p:spPr bwMode="auto">
          <a:xfrm>
            <a:off x="5507038" y="982663"/>
            <a:ext cx="147637" cy="0"/>
          </a:xfrm>
          <a:custGeom>
            <a:avLst/>
            <a:gdLst>
              <a:gd name="T0" fmla="*/ 0 w 147954"/>
              <a:gd name="T1" fmla="*/ 143834 w 147954"/>
              <a:gd name="T2" fmla="*/ 0 60000 65536"/>
              <a:gd name="T3" fmla="*/ 0 60000 65536"/>
              <a:gd name="T4" fmla="*/ 0 w 147954"/>
              <a:gd name="T5" fmla="*/ 147954 w 14795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7954">
                <a:moveTo>
                  <a:pt x="0" y="0"/>
                </a:moveTo>
                <a:lnTo>
                  <a:pt x="147584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object 13"/>
          <p:cNvSpPr>
            <a:spLocks/>
          </p:cNvSpPr>
          <p:nvPr/>
        </p:nvSpPr>
        <p:spPr bwMode="auto">
          <a:xfrm>
            <a:off x="5651500" y="1047750"/>
            <a:ext cx="104775" cy="74613"/>
          </a:xfrm>
          <a:custGeom>
            <a:avLst/>
            <a:gdLst>
              <a:gd name="T0" fmla="*/ 7445 w 105410"/>
              <a:gd name="T1" fmla="*/ 0 h 74930"/>
              <a:gd name="T2" fmla="*/ 3833 w 105410"/>
              <a:gd name="T3" fmla="*/ 8803 h 74930"/>
              <a:gd name="T4" fmla="*/ 1315 w 105410"/>
              <a:gd name="T5" fmla="*/ 18956 h 74930"/>
              <a:gd name="T6" fmla="*/ 0 w 105410"/>
              <a:gd name="T7" fmla="*/ 31480 h 74930"/>
              <a:gd name="T8" fmla="*/ 19 w 105410"/>
              <a:gd name="T9" fmla="*/ 47398 h 74930"/>
              <a:gd name="T10" fmla="*/ 2674 w 105410"/>
              <a:gd name="T11" fmla="*/ 59237 h 74930"/>
              <a:gd name="T12" fmla="*/ 7069 w 105410"/>
              <a:gd name="T13" fmla="*/ 70639 h 74930"/>
              <a:gd name="T14" fmla="*/ 98010 w 105410"/>
              <a:gd name="T15" fmla="*/ 35759 h 74930"/>
              <a:gd name="T16" fmla="*/ 7445 w 105410"/>
              <a:gd name="T17" fmla="*/ 0 h 749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30"/>
              <a:gd name="T29" fmla="*/ 105410 w 105410"/>
              <a:gd name="T30" fmla="*/ 74930 h 749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30">
                <a:moveTo>
                  <a:pt x="8005" y="0"/>
                </a:moveTo>
                <a:lnTo>
                  <a:pt x="4122" y="9263"/>
                </a:lnTo>
                <a:lnTo>
                  <a:pt x="1411" y="19946"/>
                </a:lnTo>
                <a:lnTo>
                  <a:pt x="0" y="33123"/>
                </a:lnTo>
                <a:lnTo>
                  <a:pt x="19" y="49871"/>
                </a:lnTo>
                <a:lnTo>
                  <a:pt x="2874" y="62329"/>
                </a:lnTo>
                <a:lnTo>
                  <a:pt x="7601" y="74325"/>
                </a:lnTo>
                <a:lnTo>
                  <a:pt x="105381" y="37627"/>
                </a:lnTo>
                <a:lnTo>
                  <a:pt x="80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object 14"/>
          <p:cNvSpPr>
            <a:spLocks/>
          </p:cNvSpPr>
          <p:nvPr/>
        </p:nvSpPr>
        <p:spPr bwMode="auto">
          <a:xfrm>
            <a:off x="5507038" y="1089025"/>
            <a:ext cx="147637" cy="0"/>
          </a:xfrm>
          <a:custGeom>
            <a:avLst/>
            <a:gdLst>
              <a:gd name="T0" fmla="*/ 0 w 147954"/>
              <a:gd name="T1" fmla="*/ 143834 w 147954"/>
              <a:gd name="T2" fmla="*/ 0 60000 65536"/>
              <a:gd name="T3" fmla="*/ 0 60000 65536"/>
              <a:gd name="T4" fmla="*/ 0 w 147954"/>
              <a:gd name="T5" fmla="*/ 147954 w 14795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7954">
                <a:moveTo>
                  <a:pt x="0" y="0"/>
                </a:moveTo>
                <a:lnTo>
                  <a:pt x="147584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object 15"/>
          <p:cNvSpPr txBox="1">
            <a:spLocks noChangeArrowheads="1"/>
          </p:cNvSpPr>
          <p:nvPr/>
        </p:nvSpPr>
        <p:spPr bwMode="auto">
          <a:xfrm>
            <a:off x="5218113" y="800100"/>
            <a:ext cx="2127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S2</a:t>
            </a:r>
            <a:endParaRPr lang="en-US" sz="1200">
              <a:latin typeface="Arial" charset="0"/>
            </a:endParaRPr>
          </a:p>
        </p:txBody>
      </p:sp>
      <p:sp>
        <p:nvSpPr>
          <p:cNvPr id="15370" name="object 16"/>
          <p:cNvSpPr>
            <a:spLocks/>
          </p:cNvSpPr>
          <p:nvPr/>
        </p:nvSpPr>
        <p:spPr bwMode="auto">
          <a:xfrm>
            <a:off x="5761038" y="831850"/>
            <a:ext cx="519112" cy="0"/>
          </a:xfrm>
          <a:custGeom>
            <a:avLst/>
            <a:gdLst>
              <a:gd name="T0" fmla="*/ 0 w 519429"/>
              <a:gd name="T1" fmla="*/ 515254 w 519429"/>
              <a:gd name="T2" fmla="*/ 0 60000 65536"/>
              <a:gd name="T3" fmla="*/ 0 60000 65536"/>
              <a:gd name="T4" fmla="*/ 0 w 519429"/>
              <a:gd name="T5" fmla="*/ 519429 w 519429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519429">
                <a:moveTo>
                  <a:pt x="0" y="0"/>
                </a:moveTo>
                <a:lnTo>
                  <a:pt x="519043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object 17"/>
          <p:cNvSpPr>
            <a:spLocks/>
          </p:cNvSpPr>
          <p:nvPr/>
        </p:nvSpPr>
        <p:spPr bwMode="auto">
          <a:xfrm>
            <a:off x="5749925" y="1190625"/>
            <a:ext cx="174625" cy="5130800"/>
          </a:xfrm>
          <a:custGeom>
            <a:avLst/>
            <a:gdLst>
              <a:gd name="T0" fmla="*/ 0 w 175260"/>
              <a:gd name="T1" fmla="*/ 0 h 5130165"/>
              <a:gd name="T2" fmla="*/ 167293 w 175260"/>
              <a:gd name="T3" fmla="*/ 0 h 5130165"/>
              <a:gd name="T4" fmla="*/ 167293 w 175260"/>
              <a:gd name="T5" fmla="*/ 5137237 h 5130165"/>
              <a:gd name="T6" fmla="*/ 0 60000 65536"/>
              <a:gd name="T7" fmla="*/ 0 60000 65536"/>
              <a:gd name="T8" fmla="*/ 0 60000 65536"/>
              <a:gd name="T9" fmla="*/ 0 w 175260"/>
              <a:gd name="T10" fmla="*/ 0 h 5130165"/>
              <a:gd name="T11" fmla="*/ 175260 w 175260"/>
              <a:gd name="T12" fmla="*/ 5130165 h 51301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260" h="5130165">
                <a:moveTo>
                  <a:pt x="0" y="0"/>
                </a:moveTo>
                <a:lnTo>
                  <a:pt x="174741" y="0"/>
                </a:lnTo>
                <a:lnTo>
                  <a:pt x="174741" y="5129607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2" name="object 18"/>
          <p:cNvSpPr>
            <a:spLocks/>
          </p:cNvSpPr>
          <p:nvPr/>
        </p:nvSpPr>
        <p:spPr bwMode="auto">
          <a:xfrm>
            <a:off x="6138863" y="1185863"/>
            <a:ext cx="0" cy="5289550"/>
          </a:xfrm>
          <a:custGeom>
            <a:avLst/>
            <a:gdLst>
              <a:gd name="T0" fmla="*/ 0 h 5289550"/>
              <a:gd name="T1" fmla="*/ 5289498 h 5289550"/>
              <a:gd name="T2" fmla="*/ 0 60000 65536"/>
              <a:gd name="T3" fmla="*/ 0 60000 65536"/>
              <a:gd name="T4" fmla="*/ 0 h 5289550"/>
              <a:gd name="T5" fmla="*/ 5289550 h 528955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5289550">
                <a:moveTo>
                  <a:pt x="0" y="0"/>
                </a:moveTo>
                <a:lnTo>
                  <a:pt x="0" y="528949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3" name="object 19"/>
          <p:cNvSpPr>
            <a:spLocks/>
          </p:cNvSpPr>
          <p:nvPr/>
        </p:nvSpPr>
        <p:spPr bwMode="auto">
          <a:xfrm>
            <a:off x="6134100" y="830263"/>
            <a:ext cx="157163" cy="347662"/>
          </a:xfrm>
          <a:custGeom>
            <a:avLst/>
            <a:gdLst>
              <a:gd name="T0" fmla="*/ 0 w 157479"/>
              <a:gd name="T1" fmla="*/ 344162 h 347980"/>
              <a:gd name="T2" fmla="*/ 153620 w 157479"/>
              <a:gd name="T3" fmla="*/ 344162 h 347980"/>
              <a:gd name="T4" fmla="*/ 153620 w 157479"/>
              <a:gd name="T5" fmla="*/ 0 h 347980"/>
              <a:gd name="T6" fmla="*/ 0 60000 65536"/>
              <a:gd name="T7" fmla="*/ 0 60000 65536"/>
              <a:gd name="T8" fmla="*/ 0 60000 65536"/>
              <a:gd name="T9" fmla="*/ 0 w 157479"/>
              <a:gd name="T10" fmla="*/ 0 h 347980"/>
              <a:gd name="T11" fmla="*/ 157479 w 157479"/>
              <a:gd name="T12" fmla="*/ 347980 h 3479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7479" h="347980">
                <a:moveTo>
                  <a:pt x="0" y="347959"/>
                </a:moveTo>
                <a:lnTo>
                  <a:pt x="157368" y="347959"/>
                </a:lnTo>
                <a:lnTo>
                  <a:pt x="157368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4" name="object 20"/>
          <p:cNvSpPr txBox="1">
            <a:spLocks noChangeArrowheads="1"/>
          </p:cNvSpPr>
          <p:nvPr/>
        </p:nvSpPr>
        <p:spPr bwMode="auto">
          <a:xfrm>
            <a:off x="5218113" y="1009650"/>
            <a:ext cx="9556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5400" indent="-14288" eaLnBrk="0" hangingPunct="0"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59000"/>
              </a:lnSpc>
            </a:pPr>
            <a:r>
              <a:rPr lang="en-US" sz="1200" b="1">
                <a:latin typeface="Arial" charset="0"/>
              </a:rPr>
              <a:t>S1</a:t>
            </a:r>
            <a:r>
              <a:rPr lang="en-US" sz="1200" b="1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200" b="1">
                <a:latin typeface="Arial" charset="0"/>
              </a:rPr>
              <a:t>Bus</a:t>
            </a:r>
            <a:r>
              <a:rPr lang="en-US" sz="1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>
                <a:latin typeface="Arial" charset="0"/>
              </a:rPr>
              <a:t>S0</a:t>
            </a:r>
            <a:endParaRPr lang="en-US" sz="1200">
              <a:latin typeface="Arial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0463" y="1236663"/>
            <a:ext cx="928687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Arial"/>
                <a:cs typeface="Arial"/>
              </a:rPr>
              <a:t>M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mor</a:t>
            </a:r>
            <a:r>
              <a:rPr sz="1200" b="1" dirty="0">
                <a:latin typeface="Arial"/>
                <a:cs typeface="Arial"/>
              </a:rPr>
              <a:t>y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unit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4125" y="1373188"/>
            <a:ext cx="700088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4096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x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77" name="object 23"/>
          <p:cNvSpPr>
            <a:spLocks/>
          </p:cNvSpPr>
          <p:nvPr/>
        </p:nvSpPr>
        <p:spPr bwMode="auto">
          <a:xfrm>
            <a:off x="3446463" y="1152525"/>
            <a:ext cx="1389062" cy="415925"/>
          </a:xfrm>
          <a:custGeom>
            <a:avLst/>
            <a:gdLst>
              <a:gd name="T0" fmla="*/ 0 w 1389379"/>
              <a:gd name="T1" fmla="*/ 415920 h 415925"/>
              <a:gd name="T2" fmla="*/ 1385196 w 1389379"/>
              <a:gd name="T3" fmla="*/ 415920 h 415925"/>
              <a:gd name="T4" fmla="*/ 1385196 w 1389379"/>
              <a:gd name="T5" fmla="*/ 0 h 415925"/>
              <a:gd name="T6" fmla="*/ 0 w 1389379"/>
              <a:gd name="T7" fmla="*/ 0 h 415925"/>
              <a:gd name="T8" fmla="*/ 0 w 1389379"/>
              <a:gd name="T9" fmla="*/ 415920 h 4159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89379"/>
              <a:gd name="T16" fmla="*/ 0 h 415925"/>
              <a:gd name="T17" fmla="*/ 1389379 w 1389379"/>
              <a:gd name="T18" fmla="*/ 415925 h 4159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89379" h="415925">
                <a:moveTo>
                  <a:pt x="0" y="415920"/>
                </a:moveTo>
                <a:lnTo>
                  <a:pt x="1388994" y="415920"/>
                </a:lnTo>
                <a:lnTo>
                  <a:pt x="1388994" y="0"/>
                </a:lnTo>
                <a:lnTo>
                  <a:pt x="0" y="0"/>
                </a:lnTo>
                <a:lnTo>
                  <a:pt x="0" y="415920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3613150" y="2293938"/>
            <a:ext cx="974725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LD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INR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CLR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79" name="object 25"/>
          <p:cNvSpPr>
            <a:spLocks/>
          </p:cNvSpPr>
          <p:nvPr/>
        </p:nvSpPr>
        <p:spPr bwMode="auto">
          <a:xfrm>
            <a:off x="5832475" y="1274763"/>
            <a:ext cx="104775" cy="65087"/>
          </a:xfrm>
          <a:custGeom>
            <a:avLst/>
            <a:gdLst>
              <a:gd name="T0" fmla="*/ 3863 w 106045"/>
              <a:gd name="T1" fmla="*/ 0 h 64769"/>
              <a:gd name="T2" fmla="*/ 1360 w 106045"/>
              <a:gd name="T3" fmla="*/ 11231 h 64769"/>
              <a:gd name="T4" fmla="*/ 39 w 106045"/>
              <a:gd name="T5" fmla="*/ 25042 h 64769"/>
              <a:gd name="T6" fmla="*/ 0 w 106045"/>
              <a:gd name="T7" fmla="*/ 42594 h 64769"/>
              <a:gd name="T8" fmla="*/ 2470 w 106045"/>
              <a:gd name="T9" fmla="*/ 55761 h 64769"/>
              <a:gd name="T10" fmla="*/ 6617 w 106045"/>
              <a:gd name="T11" fmla="*/ 68492 h 64769"/>
              <a:gd name="T12" fmla="*/ 91258 w 106045"/>
              <a:gd name="T13" fmla="*/ 30251 h 64769"/>
              <a:gd name="T14" fmla="*/ 3863 w 106045"/>
              <a:gd name="T15" fmla="*/ 0 h 647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045"/>
              <a:gd name="T25" fmla="*/ 0 h 64769"/>
              <a:gd name="T26" fmla="*/ 106045 w 106045"/>
              <a:gd name="T27" fmla="*/ 64769 h 647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045" h="64769">
                <a:moveTo>
                  <a:pt x="4464" y="0"/>
                </a:moveTo>
                <a:lnTo>
                  <a:pt x="1572" y="10589"/>
                </a:lnTo>
                <a:lnTo>
                  <a:pt x="39" y="23612"/>
                </a:lnTo>
                <a:lnTo>
                  <a:pt x="0" y="40164"/>
                </a:lnTo>
                <a:lnTo>
                  <a:pt x="2854" y="52579"/>
                </a:lnTo>
                <a:lnTo>
                  <a:pt x="7644" y="64582"/>
                </a:lnTo>
                <a:lnTo>
                  <a:pt x="105455" y="28524"/>
                </a:lnTo>
                <a:lnTo>
                  <a:pt x="44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0" name="object 26"/>
          <p:cNvSpPr>
            <a:spLocks/>
          </p:cNvSpPr>
          <p:nvPr/>
        </p:nvSpPr>
        <p:spPr bwMode="auto">
          <a:xfrm>
            <a:off x="4840288" y="1311275"/>
            <a:ext cx="1000125" cy="0"/>
          </a:xfrm>
          <a:custGeom>
            <a:avLst/>
            <a:gdLst>
              <a:gd name="T0" fmla="*/ 0 w 1000760"/>
              <a:gd name="T1" fmla="*/ 992551 w 1000760"/>
              <a:gd name="T2" fmla="*/ 0 60000 65536"/>
              <a:gd name="T3" fmla="*/ 0 60000 65536"/>
              <a:gd name="T4" fmla="*/ 0 w 1000760"/>
              <a:gd name="T5" fmla="*/ 1000760 w 100076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000760">
                <a:moveTo>
                  <a:pt x="0" y="0"/>
                </a:moveTo>
                <a:lnTo>
                  <a:pt x="100014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4892675" y="1508125"/>
            <a:ext cx="631825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40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ddre</a:t>
            </a:r>
            <a:r>
              <a:rPr sz="1200" b="1" dirty="0">
                <a:latin typeface="Arial"/>
                <a:cs typeface="Arial"/>
              </a:rPr>
              <a:t>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82" name="object 28"/>
          <p:cNvSpPr>
            <a:spLocks/>
          </p:cNvSpPr>
          <p:nvPr/>
        </p:nvSpPr>
        <p:spPr bwMode="auto">
          <a:xfrm>
            <a:off x="4846638" y="1436688"/>
            <a:ext cx="106362" cy="61912"/>
          </a:xfrm>
          <a:custGeom>
            <a:avLst/>
            <a:gdLst>
              <a:gd name="T0" fmla="*/ 93496 w 106679"/>
              <a:gd name="T1" fmla="*/ 0 h 62230"/>
              <a:gd name="T2" fmla="*/ 0 w 106679"/>
              <a:gd name="T3" fmla="*/ 34769 h 62230"/>
              <a:gd name="T4" fmla="*/ 98526 w 106679"/>
              <a:gd name="T5" fmla="*/ 58312 h 62230"/>
              <a:gd name="T6" fmla="*/ 101532 w 106679"/>
              <a:gd name="T7" fmla="*/ 46682 h 62230"/>
              <a:gd name="T8" fmla="*/ 102555 w 106679"/>
              <a:gd name="T9" fmla="*/ 34724 h 62230"/>
              <a:gd name="T10" fmla="*/ 101534 w 106679"/>
              <a:gd name="T11" fmla="*/ 22782 h 62230"/>
              <a:gd name="T12" fmla="*/ 98507 w 106679"/>
              <a:gd name="T13" fmla="*/ 11159 h 62230"/>
              <a:gd name="T14" fmla="*/ 93496 w 106679"/>
              <a:gd name="T15" fmla="*/ 0 h 622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679"/>
              <a:gd name="T25" fmla="*/ 0 h 62230"/>
              <a:gd name="T26" fmla="*/ 106679 w 106679"/>
              <a:gd name="T27" fmla="*/ 62230 h 622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679" h="62230">
                <a:moveTo>
                  <a:pt x="96895" y="0"/>
                </a:moveTo>
                <a:lnTo>
                  <a:pt x="0" y="36972"/>
                </a:lnTo>
                <a:lnTo>
                  <a:pt x="102109" y="62010"/>
                </a:lnTo>
                <a:lnTo>
                  <a:pt x="105224" y="49642"/>
                </a:lnTo>
                <a:lnTo>
                  <a:pt x="106283" y="36926"/>
                </a:lnTo>
                <a:lnTo>
                  <a:pt x="105226" y="24227"/>
                </a:lnTo>
                <a:lnTo>
                  <a:pt x="102088" y="11867"/>
                </a:lnTo>
                <a:lnTo>
                  <a:pt x="968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3" name="object 29"/>
          <p:cNvSpPr>
            <a:spLocks/>
          </p:cNvSpPr>
          <p:nvPr/>
        </p:nvSpPr>
        <p:spPr bwMode="auto">
          <a:xfrm>
            <a:off x="4937125" y="1473200"/>
            <a:ext cx="609600" cy="581025"/>
          </a:xfrm>
          <a:custGeom>
            <a:avLst/>
            <a:gdLst>
              <a:gd name="T0" fmla="*/ 0 w 610235"/>
              <a:gd name="T1" fmla="*/ 0 h 581660"/>
              <a:gd name="T2" fmla="*/ 602151 w 610235"/>
              <a:gd name="T3" fmla="*/ 0 h 581660"/>
              <a:gd name="T4" fmla="*/ 602151 w 610235"/>
              <a:gd name="T5" fmla="*/ 573833 h 581660"/>
              <a:gd name="T6" fmla="*/ 0 60000 65536"/>
              <a:gd name="T7" fmla="*/ 0 60000 65536"/>
              <a:gd name="T8" fmla="*/ 0 60000 65536"/>
              <a:gd name="T9" fmla="*/ 0 w 610235"/>
              <a:gd name="T10" fmla="*/ 0 h 581660"/>
              <a:gd name="T11" fmla="*/ 610235 w 610235"/>
              <a:gd name="T12" fmla="*/ 581660 h 5816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0235" h="581660">
                <a:moveTo>
                  <a:pt x="0" y="0"/>
                </a:moveTo>
                <a:lnTo>
                  <a:pt x="609721" y="0"/>
                </a:lnTo>
                <a:lnTo>
                  <a:pt x="609721" y="58140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4" name="object 30"/>
          <p:cNvSpPr>
            <a:spLocks/>
          </p:cNvSpPr>
          <p:nvPr/>
        </p:nvSpPr>
        <p:spPr bwMode="auto">
          <a:xfrm>
            <a:off x="4468813" y="1574800"/>
            <a:ext cx="0" cy="101600"/>
          </a:xfrm>
          <a:custGeom>
            <a:avLst/>
            <a:gdLst>
              <a:gd name="T0" fmla="*/ 0 h 101600"/>
              <a:gd name="T1" fmla="*/ 101589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5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object 31"/>
          <p:cNvSpPr txBox="1"/>
          <p:nvPr/>
        </p:nvSpPr>
        <p:spPr>
          <a:xfrm>
            <a:off x="4270375" y="1731963"/>
            <a:ext cx="400050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Arial"/>
                <a:cs typeface="Arial"/>
              </a:rPr>
              <a:t>Re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56000" y="1731963"/>
            <a:ext cx="404813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35" dirty="0">
                <a:latin typeface="Arial"/>
                <a:cs typeface="Arial"/>
              </a:rPr>
              <a:t>W</a:t>
            </a:r>
            <a:r>
              <a:rPr sz="1200" b="1" spc="-5" dirty="0">
                <a:latin typeface="Arial"/>
                <a:cs typeface="Arial"/>
              </a:rPr>
              <a:t>rite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87" name="object 33"/>
          <p:cNvSpPr>
            <a:spLocks/>
          </p:cNvSpPr>
          <p:nvPr/>
        </p:nvSpPr>
        <p:spPr bwMode="auto">
          <a:xfrm>
            <a:off x="3598863" y="1960563"/>
            <a:ext cx="1252537" cy="195262"/>
          </a:xfrm>
          <a:custGeom>
            <a:avLst/>
            <a:gdLst>
              <a:gd name="T0" fmla="*/ 0 w 1252854"/>
              <a:gd name="T1" fmla="*/ 191488 h 195580"/>
              <a:gd name="T2" fmla="*/ 1248740 w 1252854"/>
              <a:gd name="T3" fmla="*/ 191488 h 195580"/>
              <a:gd name="T4" fmla="*/ 1248740 w 1252854"/>
              <a:gd name="T5" fmla="*/ 0 h 195580"/>
              <a:gd name="T6" fmla="*/ 0 w 1252854"/>
              <a:gd name="T7" fmla="*/ 0 h 195580"/>
              <a:gd name="T8" fmla="*/ 0 w 1252854"/>
              <a:gd name="T9" fmla="*/ 191488 h 195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2854"/>
              <a:gd name="T16" fmla="*/ 0 h 195580"/>
              <a:gd name="T17" fmla="*/ 1252854 w 1252854"/>
              <a:gd name="T18" fmla="*/ 195580 h 1955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2854" h="195580">
                <a:moveTo>
                  <a:pt x="0" y="195262"/>
                </a:moveTo>
                <a:lnTo>
                  <a:pt x="1252538" y="195262"/>
                </a:lnTo>
                <a:lnTo>
                  <a:pt x="1252538" y="0"/>
                </a:lnTo>
                <a:lnTo>
                  <a:pt x="0" y="0"/>
                </a:lnTo>
                <a:lnTo>
                  <a:pt x="0" y="195262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8" name="object 34"/>
          <p:cNvSpPr>
            <a:spLocks/>
          </p:cNvSpPr>
          <p:nvPr/>
        </p:nvSpPr>
        <p:spPr bwMode="auto">
          <a:xfrm>
            <a:off x="4033838" y="2160588"/>
            <a:ext cx="0" cy="112712"/>
          </a:xfrm>
          <a:custGeom>
            <a:avLst/>
            <a:gdLst>
              <a:gd name="T0" fmla="*/ 0 h 113030"/>
              <a:gd name="T1" fmla="*/ 108909 h 113030"/>
              <a:gd name="T2" fmla="*/ 0 60000 65536"/>
              <a:gd name="T3" fmla="*/ 0 60000 65536"/>
              <a:gd name="T4" fmla="*/ 0 h 113030"/>
              <a:gd name="T5" fmla="*/ 113030 h 11303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3030">
                <a:moveTo>
                  <a:pt x="0" y="0"/>
                </a:moveTo>
                <a:lnTo>
                  <a:pt x="0" y="112654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9" name="object 35"/>
          <p:cNvSpPr>
            <a:spLocks/>
          </p:cNvSpPr>
          <p:nvPr/>
        </p:nvSpPr>
        <p:spPr bwMode="auto">
          <a:xfrm>
            <a:off x="4360863" y="2155825"/>
            <a:ext cx="0" cy="117475"/>
          </a:xfrm>
          <a:custGeom>
            <a:avLst/>
            <a:gdLst>
              <a:gd name="T0" fmla="*/ 0 h 117475"/>
              <a:gd name="T1" fmla="*/ 117469 h 117475"/>
              <a:gd name="T2" fmla="*/ 0 60000 65536"/>
              <a:gd name="T3" fmla="*/ 0 60000 65536"/>
              <a:gd name="T4" fmla="*/ 0 h 117475"/>
              <a:gd name="T5" fmla="*/ 117475 h 11747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7475">
                <a:moveTo>
                  <a:pt x="0" y="0"/>
                </a:moveTo>
                <a:lnTo>
                  <a:pt x="0" y="11746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0" name="object 36"/>
          <p:cNvSpPr>
            <a:spLocks/>
          </p:cNvSpPr>
          <p:nvPr/>
        </p:nvSpPr>
        <p:spPr bwMode="auto">
          <a:xfrm>
            <a:off x="4670425" y="2165350"/>
            <a:ext cx="496888" cy="115888"/>
          </a:xfrm>
          <a:custGeom>
            <a:avLst/>
            <a:gdLst>
              <a:gd name="T0" fmla="*/ 0 w 497204"/>
              <a:gd name="T1" fmla="*/ 0 h 116205"/>
              <a:gd name="T2" fmla="*/ 0 w 497204"/>
              <a:gd name="T3" fmla="*/ 112442 h 116205"/>
              <a:gd name="T4" fmla="*/ 493319 w 497204"/>
              <a:gd name="T5" fmla="*/ 112442 h 116205"/>
              <a:gd name="T6" fmla="*/ 0 60000 65536"/>
              <a:gd name="T7" fmla="*/ 0 60000 65536"/>
              <a:gd name="T8" fmla="*/ 0 60000 65536"/>
              <a:gd name="T9" fmla="*/ 0 w 497204"/>
              <a:gd name="T10" fmla="*/ 0 h 116205"/>
              <a:gd name="T11" fmla="*/ 497204 w 497204"/>
              <a:gd name="T12" fmla="*/ 116205 h 1162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7204" h="116205">
                <a:moveTo>
                  <a:pt x="0" y="0"/>
                </a:moveTo>
                <a:lnTo>
                  <a:pt x="0" y="116189"/>
                </a:lnTo>
                <a:lnTo>
                  <a:pt x="497098" y="1161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1" name="object 37"/>
          <p:cNvSpPr>
            <a:spLocks/>
          </p:cNvSpPr>
          <p:nvPr/>
        </p:nvSpPr>
        <p:spPr bwMode="auto">
          <a:xfrm>
            <a:off x="5837238" y="2035175"/>
            <a:ext cx="106362" cy="65088"/>
          </a:xfrm>
          <a:custGeom>
            <a:avLst/>
            <a:gdLst>
              <a:gd name="T0" fmla="*/ 4184 w 107314"/>
              <a:gd name="T1" fmla="*/ 0 h 64769"/>
              <a:gd name="T2" fmla="*/ 1533 w 107314"/>
              <a:gd name="T3" fmla="*/ 11263 h 64769"/>
              <a:gd name="T4" fmla="*/ 103 w 107314"/>
              <a:gd name="T5" fmla="*/ 25085 h 64769"/>
              <a:gd name="T6" fmla="*/ 0 w 107314"/>
              <a:gd name="T7" fmla="*/ 42598 h 64769"/>
              <a:gd name="T8" fmla="*/ 2626 w 107314"/>
              <a:gd name="T9" fmla="*/ 55778 h 64769"/>
              <a:gd name="T10" fmla="*/ 7113 w 107314"/>
              <a:gd name="T11" fmla="*/ 68466 h 64769"/>
              <a:gd name="T12" fmla="*/ 96236 w 107314"/>
              <a:gd name="T13" fmla="*/ 30348 h 64769"/>
              <a:gd name="T14" fmla="*/ 4184 w 107314"/>
              <a:gd name="T15" fmla="*/ 0 h 647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7314"/>
              <a:gd name="T25" fmla="*/ 0 h 64769"/>
              <a:gd name="T26" fmla="*/ 107314 w 107314"/>
              <a:gd name="T27" fmla="*/ 64769 h 647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7314" h="64769">
                <a:moveTo>
                  <a:pt x="4656" y="0"/>
                </a:moveTo>
                <a:lnTo>
                  <a:pt x="1706" y="10618"/>
                </a:lnTo>
                <a:lnTo>
                  <a:pt x="115" y="23649"/>
                </a:lnTo>
                <a:lnTo>
                  <a:pt x="0" y="40156"/>
                </a:lnTo>
                <a:lnTo>
                  <a:pt x="2923" y="52585"/>
                </a:lnTo>
                <a:lnTo>
                  <a:pt x="7916" y="64546"/>
                </a:lnTo>
                <a:lnTo>
                  <a:pt x="107098" y="28610"/>
                </a:lnTo>
                <a:lnTo>
                  <a:pt x="46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2" name="object 38"/>
          <p:cNvSpPr>
            <a:spLocks/>
          </p:cNvSpPr>
          <p:nvPr/>
        </p:nvSpPr>
        <p:spPr bwMode="auto">
          <a:xfrm>
            <a:off x="4875213" y="2063750"/>
            <a:ext cx="981075" cy="0"/>
          </a:xfrm>
          <a:custGeom>
            <a:avLst/>
            <a:gdLst>
              <a:gd name="T0" fmla="*/ 0 w 981710"/>
              <a:gd name="T1" fmla="*/ 973501 w 981710"/>
              <a:gd name="T2" fmla="*/ 0 60000 65536"/>
              <a:gd name="T3" fmla="*/ 0 60000 65536"/>
              <a:gd name="T4" fmla="*/ 0 w 981710"/>
              <a:gd name="T5" fmla="*/ 981710 w 98171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1710">
                <a:moveTo>
                  <a:pt x="0" y="0"/>
                </a:moveTo>
                <a:lnTo>
                  <a:pt x="98109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object 39"/>
          <p:cNvSpPr txBox="1"/>
          <p:nvPr/>
        </p:nvSpPr>
        <p:spPr>
          <a:xfrm>
            <a:off x="4094163" y="1971675"/>
            <a:ext cx="273050" cy="204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45" dirty="0">
                <a:latin typeface="Arial"/>
                <a:cs typeface="Arial"/>
              </a:rPr>
              <a:t>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394" name="object 40"/>
          <p:cNvSpPr>
            <a:spLocks/>
          </p:cNvSpPr>
          <p:nvPr/>
        </p:nvSpPr>
        <p:spPr bwMode="auto">
          <a:xfrm>
            <a:off x="4608513" y="2092325"/>
            <a:ext cx="136525" cy="49213"/>
          </a:xfrm>
          <a:custGeom>
            <a:avLst/>
            <a:gdLst>
              <a:gd name="T0" fmla="*/ 0 w 137160"/>
              <a:gd name="T1" fmla="*/ 45857 h 49530"/>
              <a:gd name="T2" fmla="*/ 64635 w 137160"/>
              <a:gd name="T3" fmla="*/ 0 h 49530"/>
              <a:gd name="T4" fmla="*/ 129239 w 137160"/>
              <a:gd name="T5" fmla="*/ 45857 h 49530"/>
              <a:gd name="T6" fmla="*/ 0 60000 65536"/>
              <a:gd name="T7" fmla="*/ 0 60000 65536"/>
              <a:gd name="T8" fmla="*/ 0 60000 65536"/>
              <a:gd name="T9" fmla="*/ 0 w 137160"/>
              <a:gd name="T10" fmla="*/ 0 h 49530"/>
              <a:gd name="T11" fmla="*/ 137160 w 137160"/>
              <a:gd name="T12" fmla="*/ 49530 h 495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160" h="49530">
                <a:moveTo>
                  <a:pt x="0" y="49529"/>
                </a:moveTo>
                <a:lnTo>
                  <a:pt x="68336" y="0"/>
                </a:lnTo>
                <a:lnTo>
                  <a:pt x="136641" y="4952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3625850" y="2849563"/>
            <a:ext cx="974725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LD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INR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CLR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96" name="object 42"/>
          <p:cNvSpPr>
            <a:spLocks/>
          </p:cNvSpPr>
          <p:nvPr/>
        </p:nvSpPr>
        <p:spPr bwMode="auto">
          <a:xfrm>
            <a:off x="3598863" y="2519363"/>
            <a:ext cx="1252537" cy="203200"/>
          </a:xfrm>
          <a:custGeom>
            <a:avLst/>
            <a:gdLst>
              <a:gd name="T0" fmla="*/ 0 w 1252854"/>
              <a:gd name="T1" fmla="*/ 203192 h 203200"/>
              <a:gd name="T2" fmla="*/ 1248740 w 1252854"/>
              <a:gd name="T3" fmla="*/ 203192 h 203200"/>
              <a:gd name="T4" fmla="*/ 1248740 w 1252854"/>
              <a:gd name="T5" fmla="*/ 0 h 203200"/>
              <a:gd name="T6" fmla="*/ 0 w 1252854"/>
              <a:gd name="T7" fmla="*/ 0 h 203200"/>
              <a:gd name="T8" fmla="*/ 0 w 1252854"/>
              <a:gd name="T9" fmla="*/ 203192 h 203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2854"/>
              <a:gd name="T16" fmla="*/ 0 h 203200"/>
              <a:gd name="T17" fmla="*/ 1252854 w 1252854"/>
              <a:gd name="T18" fmla="*/ 203200 h 203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2854" h="203200">
                <a:moveTo>
                  <a:pt x="0" y="203192"/>
                </a:moveTo>
                <a:lnTo>
                  <a:pt x="1252538" y="203192"/>
                </a:lnTo>
                <a:lnTo>
                  <a:pt x="1252538" y="0"/>
                </a:lnTo>
                <a:lnTo>
                  <a:pt x="0" y="0"/>
                </a:lnTo>
                <a:lnTo>
                  <a:pt x="0" y="203192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7" name="object 43"/>
          <p:cNvSpPr>
            <a:spLocks/>
          </p:cNvSpPr>
          <p:nvPr/>
        </p:nvSpPr>
        <p:spPr bwMode="auto">
          <a:xfrm>
            <a:off x="4033838" y="2727325"/>
            <a:ext cx="0" cy="101600"/>
          </a:xfrm>
          <a:custGeom>
            <a:avLst/>
            <a:gdLst>
              <a:gd name="T0" fmla="*/ 0 h 101600"/>
              <a:gd name="T1" fmla="*/ 101589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5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8" name="object 44"/>
          <p:cNvSpPr>
            <a:spLocks/>
          </p:cNvSpPr>
          <p:nvPr/>
        </p:nvSpPr>
        <p:spPr bwMode="auto">
          <a:xfrm>
            <a:off x="4360863" y="2727325"/>
            <a:ext cx="0" cy="101600"/>
          </a:xfrm>
          <a:custGeom>
            <a:avLst/>
            <a:gdLst>
              <a:gd name="T0" fmla="*/ 0 h 101600"/>
              <a:gd name="T1" fmla="*/ 101589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5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9" name="object 45"/>
          <p:cNvSpPr>
            <a:spLocks/>
          </p:cNvSpPr>
          <p:nvPr/>
        </p:nvSpPr>
        <p:spPr bwMode="auto">
          <a:xfrm>
            <a:off x="4670425" y="2733675"/>
            <a:ext cx="485775" cy="104775"/>
          </a:xfrm>
          <a:custGeom>
            <a:avLst/>
            <a:gdLst>
              <a:gd name="T0" fmla="*/ 0 w 486410"/>
              <a:gd name="T1" fmla="*/ 0 h 105410"/>
              <a:gd name="T2" fmla="*/ 0 w 486410"/>
              <a:gd name="T3" fmla="*/ 97800 h 105410"/>
              <a:gd name="T4" fmla="*/ 478354 w 486410"/>
              <a:gd name="T5" fmla="*/ 97800 h 105410"/>
              <a:gd name="T6" fmla="*/ 0 60000 65536"/>
              <a:gd name="T7" fmla="*/ 0 60000 65536"/>
              <a:gd name="T8" fmla="*/ 0 60000 65536"/>
              <a:gd name="T9" fmla="*/ 0 w 486410"/>
              <a:gd name="T10" fmla="*/ 0 h 105410"/>
              <a:gd name="T11" fmla="*/ 486410 w 486410"/>
              <a:gd name="T12" fmla="*/ 105410 h 105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6410" h="105410">
                <a:moveTo>
                  <a:pt x="0" y="0"/>
                </a:moveTo>
                <a:lnTo>
                  <a:pt x="0" y="105155"/>
                </a:lnTo>
                <a:lnTo>
                  <a:pt x="485912" y="10515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object 46"/>
          <p:cNvSpPr txBox="1"/>
          <p:nvPr/>
        </p:nvSpPr>
        <p:spPr>
          <a:xfrm>
            <a:off x="4094163" y="2540000"/>
            <a:ext cx="273050" cy="204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5" dirty="0">
                <a:latin typeface="Arial"/>
                <a:cs typeface="Arial"/>
              </a:rPr>
              <a:t>PC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01" name="object 47"/>
          <p:cNvSpPr>
            <a:spLocks/>
          </p:cNvSpPr>
          <p:nvPr/>
        </p:nvSpPr>
        <p:spPr bwMode="auto">
          <a:xfrm>
            <a:off x="4603750" y="2659063"/>
            <a:ext cx="134938" cy="58737"/>
          </a:xfrm>
          <a:custGeom>
            <a:avLst/>
            <a:gdLst>
              <a:gd name="T0" fmla="*/ 0 w 135254"/>
              <a:gd name="T1" fmla="*/ 55336 h 59055"/>
              <a:gd name="T2" fmla="*/ 65673 w 135254"/>
              <a:gd name="T3" fmla="*/ 0 h 59055"/>
              <a:gd name="T4" fmla="*/ 131377 w 135254"/>
              <a:gd name="T5" fmla="*/ 55336 h 59055"/>
              <a:gd name="T6" fmla="*/ 0 60000 65536"/>
              <a:gd name="T7" fmla="*/ 0 60000 65536"/>
              <a:gd name="T8" fmla="*/ 0 60000 65536"/>
              <a:gd name="T9" fmla="*/ 0 w 135254"/>
              <a:gd name="T10" fmla="*/ 0 h 59055"/>
              <a:gd name="T11" fmla="*/ 135254 w 135254"/>
              <a:gd name="T12" fmla="*/ 59055 h 590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254" h="59055">
                <a:moveTo>
                  <a:pt x="0" y="59039"/>
                </a:moveTo>
                <a:lnTo>
                  <a:pt x="67543" y="0"/>
                </a:lnTo>
                <a:lnTo>
                  <a:pt x="135117" y="5903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2" name="object 48"/>
          <p:cNvSpPr>
            <a:spLocks/>
          </p:cNvSpPr>
          <p:nvPr/>
        </p:nvSpPr>
        <p:spPr bwMode="auto">
          <a:xfrm>
            <a:off x="3389313" y="3119438"/>
            <a:ext cx="1446212" cy="204787"/>
          </a:xfrm>
          <a:custGeom>
            <a:avLst/>
            <a:gdLst>
              <a:gd name="T0" fmla="*/ 0 w 1446529"/>
              <a:gd name="T1" fmla="*/ 201019 h 205104"/>
              <a:gd name="T2" fmla="*/ 1442346 w 1446529"/>
              <a:gd name="T3" fmla="*/ 201019 h 205104"/>
              <a:gd name="T4" fmla="*/ 1442346 w 1446529"/>
              <a:gd name="T5" fmla="*/ 0 h 205104"/>
              <a:gd name="T6" fmla="*/ 0 w 1446529"/>
              <a:gd name="T7" fmla="*/ 0 h 205104"/>
              <a:gd name="T8" fmla="*/ 0 w 1446529"/>
              <a:gd name="T9" fmla="*/ 201019 h 205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6529"/>
              <a:gd name="T16" fmla="*/ 0 h 205104"/>
              <a:gd name="T17" fmla="*/ 1446529 w 1446529"/>
              <a:gd name="T18" fmla="*/ 205104 h 205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6529" h="205104">
                <a:moveTo>
                  <a:pt x="0" y="204787"/>
                </a:moveTo>
                <a:lnTo>
                  <a:pt x="1446144" y="204787"/>
                </a:lnTo>
                <a:lnTo>
                  <a:pt x="1446144" y="0"/>
                </a:lnTo>
                <a:lnTo>
                  <a:pt x="0" y="0"/>
                </a:lnTo>
                <a:lnTo>
                  <a:pt x="0" y="204787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3" name="object 49"/>
          <p:cNvSpPr>
            <a:spLocks/>
          </p:cNvSpPr>
          <p:nvPr/>
        </p:nvSpPr>
        <p:spPr bwMode="auto">
          <a:xfrm>
            <a:off x="3576638" y="3333750"/>
            <a:ext cx="0" cy="96838"/>
          </a:xfrm>
          <a:custGeom>
            <a:avLst/>
            <a:gdLst>
              <a:gd name="T0" fmla="*/ 0 h 97154"/>
              <a:gd name="T1" fmla="*/ 93181 h 97154"/>
              <a:gd name="T2" fmla="*/ 0 60000 65536"/>
              <a:gd name="T3" fmla="*/ 0 60000 65536"/>
              <a:gd name="T4" fmla="*/ 0 h 97154"/>
              <a:gd name="T5" fmla="*/ 97154 h 9715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97154">
                <a:moveTo>
                  <a:pt x="0" y="0"/>
                </a:moveTo>
                <a:lnTo>
                  <a:pt x="0" y="9689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4" name="object 50"/>
          <p:cNvSpPr>
            <a:spLocks/>
          </p:cNvSpPr>
          <p:nvPr/>
        </p:nvSpPr>
        <p:spPr bwMode="auto">
          <a:xfrm>
            <a:off x="4343400" y="3328988"/>
            <a:ext cx="0" cy="101600"/>
          </a:xfrm>
          <a:custGeom>
            <a:avLst/>
            <a:gdLst>
              <a:gd name="T0" fmla="*/ 0 h 101600"/>
              <a:gd name="T1" fmla="*/ 101589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5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5" name="object 51"/>
          <p:cNvSpPr>
            <a:spLocks/>
          </p:cNvSpPr>
          <p:nvPr/>
        </p:nvSpPr>
        <p:spPr bwMode="auto">
          <a:xfrm>
            <a:off x="4654550" y="3333750"/>
            <a:ext cx="508000" cy="106363"/>
          </a:xfrm>
          <a:custGeom>
            <a:avLst/>
            <a:gdLst>
              <a:gd name="T0" fmla="*/ 0 w 508635"/>
              <a:gd name="T1" fmla="*/ 0 h 106679"/>
              <a:gd name="T2" fmla="*/ 0 w 508635"/>
              <a:gd name="T3" fmla="*/ 102948 h 106679"/>
              <a:gd name="T4" fmla="*/ 500572 w 508635"/>
              <a:gd name="T5" fmla="*/ 102948 h 106679"/>
              <a:gd name="T6" fmla="*/ 0 60000 65536"/>
              <a:gd name="T7" fmla="*/ 0 60000 65536"/>
              <a:gd name="T8" fmla="*/ 0 60000 65536"/>
              <a:gd name="T9" fmla="*/ 0 w 508635"/>
              <a:gd name="T10" fmla="*/ 0 h 106679"/>
              <a:gd name="T11" fmla="*/ 508635 w 508635"/>
              <a:gd name="T12" fmla="*/ 106679 h 1066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635" h="106679">
                <a:moveTo>
                  <a:pt x="0" y="0"/>
                </a:moveTo>
                <a:lnTo>
                  <a:pt x="0" y="106679"/>
                </a:lnTo>
                <a:lnTo>
                  <a:pt x="508132" y="10667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6" name="object 52"/>
          <p:cNvSpPr>
            <a:spLocks/>
          </p:cNvSpPr>
          <p:nvPr/>
        </p:nvSpPr>
        <p:spPr bwMode="auto">
          <a:xfrm>
            <a:off x="4586288" y="3262313"/>
            <a:ext cx="134937" cy="57150"/>
          </a:xfrm>
          <a:custGeom>
            <a:avLst/>
            <a:gdLst>
              <a:gd name="T0" fmla="*/ 0 w 135254"/>
              <a:gd name="T1" fmla="*/ 63935 h 56514"/>
              <a:gd name="T2" fmla="*/ 65549 w 135254"/>
              <a:gd name="T3" fmla="*/ 0 h 56514"/>
              <a:gd name="T4" fmla="*/ 131247 w 135254"/>
              <a:gd name="T5" fmla="*/ 63935 h 56514"/>
              <a:gd name="T6" fmla="*/ 0 60000 65536"/>
              <a:gd name="T7" fmla="*/ 0 60000 65536"/>
              <a:gd name="T8" fmla="*/ 0 60000 65536"/>
              <a:gd name="T9" fmla="*/ 0 w 135254"/>
              <a:gd name="T10" fmla="*/ 0 h 56514"/>
              <a:gd name="T11" fmla="*/ 135254 w 135254"/>
              <a:gd name="T12" fmla="*/ 56514 h 565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254" h="56514">
                <a:moveTo>
                  <a:pt x="0" y="55900"/>
                </a:moveTo>
                <a:lnTo>
                  <a:pt x="67421" y="0"/>
                </a:lnTo>
                <a:lnTo>
                  <a:pt x="134995" y="5590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7" name="object 53"/>
          <p:cNvSpPr>
            <a:spLocks/>
          </p:cNvSpPr>
          <p:nvPr/>
        </p:nvSpPr>
        <p:spPr bwMode="auto">
          <a:xfrm>
            <a:off x="3371850" y="3895725"/>
            <a:ext cx="1446213" cy="204788"/>
          </a:xfrm>
          <a:custGeom>
            <a:avLst/>
            <a:gdLst>
              <a:gd name="T0" fmla="*/ 0 w 1446529"/>
              <a:gd name="T1" fmla="*/ 201031 h 205104"/>
              <a:gd name="T2" fmla="*/ 1442488 w 1446529"/>
              <a:gd name="T3" fmla="*/ 201031 h 205104"/>
              <a:gd name="T4" fmla="*/ 1442488 w 1446529"/>
              <a:gd name="T5" fmla="*/ 0 h 205104"/>
              <a:gd name="T6" fmla="*/ 0 w 1446529"/>
              <a:gd name="T7" fmla="*/ 0 h 205104"/>
              <a:gd name="T8" fmla="*/ 0 w 1446529"/>
              <a:gd name="T9" fmla="*/ 201031 h 205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6529"/>
              <a:gd name="T16" fmla="*/ 0 h 205104"/>
              <a:gd name="T17" fmla="*/ 1446529 w 1446529"/>
              <a:gd name="T18" fmla="*/ 205104 h 205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6529" h="205104">
                <a:moveTo>
                  <a:pt x="0" y="204787"/>
                </a:moveTo>
                <a:lnTo>
                  <a:pt x="1446275" y="204787"/>
                </a:lnTo>
                <a:lnTo>
                  <a:pt x="1446275" y="0"/>
                </a:lnTo>
                <a:lnTo>
                  <a:pt x="0" y="0"/>
                </a:lnTo>
                <a:lnTo>
                  <a:pt x="0" y="204787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8" name="object 54"/>
          <p:cNvSpPr>
            <a:spLocks/>
          </p:cNvSpPr>
          <p:nvPr/>
        </p:nvSpPr>
        <p:spPr bwMode="auto">
          <a:xfrm>
            <a:off x="3943350" y="4108450"/>
            <a:ext cx="0" cy="98425"/>
          </a:xfrm>
          <a:custGeom>
            <a:avLst/>
            <a:gdLst>
              <a:gd name="T0" fmla="*/ 0 h 98425"/>
              <a:gd name="T1" fmla="*/ 98416 h 98425"/>
              <a:gd name="T2" fmla="*/ 0 60000 65536"/>
              <a:gd name="T3" fmla="*/ 0 60000 65536"/>
              <a:gd name="T4" fmla="*/ 0 h 98425"/>
              <a:gd name="T5" fmla="*/ 98425 h 9842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98425">
                <a:moveTo>
                  <a:pt x="0" y="0"/>
                </a:moveTo>
                <a:lnTo>
                  <a:pt x="0" y="98416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9" name="object 55"/>
          <p:cNvSpPr>
            <a:spLocks/>
          </p:cNvSpPr>
          <p:nvPr/>
        </p:nvSpPr>
        <p:spPr bwMode="auto">
          <a:xfrm>
            <a:off x="4325938" y="4100513"/>
            <a:ext cx="0" cy="106362"/>
          </a:xfrm>
          <a:custGeom>
            <a:avLst/>
            <a:gdLst>
              <a:gd name="T0" fmla="*/ 0 h 106679"/>
              <a:gd name="T1" fmla="*/ 102684 h 106679"/>
              <a:gd name="T2" fmla="*/ 0 60000 65536"/>
              <a:gd name="T3" fmla="*/ 0 60000 65536"/>
              <a:gd name="T4" fmla="*/ 0 h 106679"/>
              <a:gd name="T5" fmla="*/ 106679 h 1066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6679">
                <a:moveTo>
                  <a:pt x="0" y="0"/>
                </a:moveTo>
                <a:lnTo>
                  <a:pt x="0" y="106417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0" name="object 56"/>
          <p:cNvSpPr>
            <a:spLocks/>
          </p:cNvSpPr>
          <p:nvPr/>
        </p:nvSpPr>
        <p:spPr bwMode="auto">
          <a:xfrm>
            <a:off x="4637088" y="4108450"/>
            <a:ext cx="508000" cy="107950"/>
          </a:xfrm>
          <a:custGeom>
            <a:avLst/>
            <a:gdLst>
              <a:gd name="T0" fmla="*/ 0 w 508635"/>
              <a:gd name="T1" fmla="*/ 0 h 108585"/>
              <a:gd name="T2" fmla="*/ 0 w 508635"/>
              <a:gd name="T3" fmla="*/ 100961 h 108585"/>
              <a:gd name="T4" fmla="*/ 500541 w 508635"/>
              <a:gd name="T5" fmla="*/ 100961 h 108585"/>
              <a:gd name="T6" fmla="*/ 0 60000 65536"/>
              <a:gd name="T7" fmla="*/ 0 60000 65536"/>
              <a:gd name="T8" fmla="*/ 0 60000 65536"/>
              <a:gd name="T9" fmla="*/ 0 w 508635"/>
              <a:gd name="T10" fmla="*/ 0 h 108585"/>
              <a:gd name="T11" fmla="*/ 508635 w 508635"/>
              <a:gd name="T12" fmla="*/ 108585 h 1085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635" h="108585">
                <a:moveTo>
                  <a:pt x="0" y="0"/>
                </a:moveTo>
                <a:lnTo>
                  <a:pt x="0" y="108322"/>
                </a:lnTo>
                <a:lnTo>
                  <a:pt x="508101" y="108322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1" name="object 57"/>
          <p:cNvSpPr>
            <a:spLocks/>
          </p:cNvSpPr>
          <p:nvPr/>
        </p:nvSpPr>
        <p:spPr bwMode="auto">
          <a:xfrm>
            <a:off x="4570413" y="4040188"/>
            <a:ext cx="134937" cy="60325"/>
          </a:xfrm>
          <a:custGeom>
            <a:avLst/>
            <a:gdLst>
              <a:gd name="T0" fmla="*/ 0 w 135254"/>
              <a:gd name="T1" fmla="*/ 67213 h 59689"/>
              <a:gd name="T2" fmla="*/ 65579 w 135254"/>
              <a:gd name="T3" fmla="*/ 0 h 59689"/>
              <a:gd name="T4" fmla="*/ 131247 w 135254"/>
              <a:gd name="T5" fmla="*/ 67213 h 59689"/>
              <a:gd name="T6" fmla="*/ 0 60000 65536"/>
              <a:gd name="T7" fmla="*/ 0 60000 65536"/>
              <a:gd name="T8" fmla="*/ 0 60000 65536"/>
              <a:gd name="T9" fmla="*/ 0 w 135254"/>
              <a:gd name="T10" fmla="*/ 0 h 59689"/>
              <a:gd name="T11" fmla="*/ 135254 w 135254"/>
              <a:gd name="T12" fmla="*/ 59689 h 596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254" h="59689">
                <a:moveTo>
                  <a:pt x="0" y="59186"/>
                </a:moveTo>
                <a:lnTo>
                  <a:pt x="67452" y="0"/>
                </a:lnTo>
                <a:lnTo>
                  <a:pt x="134995" y="59186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2" name="object 58"/>
          <p:cNvSpPr>
            <a:spLocks/>
          </p:cNvSpPr>
          <p:nvPr/>
        </p:nvSpPr>
        <p:spPr bwMode="auto">
          <a:xfrm>
            <a:off x="2085975" y="3725863"/>
            <a:ext cx="3425825" cy="0"/>
          </a:xfrm>
          <a:custGeom>
            <a:avLst/>
            <a:gdLst>
              <a:gd name="T0" fmla="*/ 0 w 3425825"/>
              <a:gd name="T1" fmla="*/ 3425815 w 3425825"/>
              <a:gd name="T2" fmla="*/ 0 60000 65536"/>
              <a:gd name="T3" fmla="*/ 0 60000 65536"/>
              <a:gd name="T4" fmla="*/ 0 w 3425825"/>
              <a:gd name="T5" fmla="*/ 3425825 w 342582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3425825">
                <a:moveTo>
                  <a:pt x="0" y="0"/>
                </a:moveTo>
                <a:lnTo>
                  <a:pt x="3425814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3" name="object 59"/>
          <p:cNvSpPr>
            <a:spLocks/>
          </p:cNvSpPr>
          <p:nvPr/>
        </p:nvSpPr>
        <p:spPr bwMode="auto">
          <a:xfrm>
            <a:off x="5837238" y="2574925"/>
            <a:ext cx="106362" cy="74613"/>
          </a:xfrm>
          <a:custGeom>
            <a:avLst/>
            <a:gdLst>
              <a:gd name="T0" fmla="*/ 7390 w 107314"/>
              <a:gd name="T1" fmla="*/ 0 h 74294"/>
              <a:gd name="T2" fmla="*/ 3839 w 107314"/>
              <a:gd name="T3" fmla="*/ 9751 h 74294"/>
              <a:gd name="T4" fmla="*/ 1357 w 107314"/>
              <a:gd name="T5" fmla="*/ 21004 h 74294"/>
              <a:gd name="T6" fmla="*/ 47 w 107314"/>
              <a:gd name="T7" fmla="*/ 34880 h 74294"/>
              <a:gd name="T8" fmla="*/ 0 w 107314"/>
              <a:gd name="T9" fmla="*/ 52512 h 74294"/>
              <a:gd name="T10" fmla="*/ 2628 w 107314"/>
              <a:gd name="T11" fmla="*/ 65602 h 74294"/>
              <a:gd name="T12" fmla="*/ 7044 w 107314"/>
              <a:gd name="T13" fmla="*/ 78209 h 74294"/>
              <a:gd name="T14" fmla="*/ 96170 w 107314"/>
              <a:gd name="T15" fmla="*/ 39574 h 74294"/>
              <a:gd name="T16" fmla="*/ 7390 w 107314"/>
              <a:gd name="T17" fmla="*/ 0 h 7429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314"/>
              <a:gd name="T28" fmla="*/ 0 h 74294"/>
              <a:gd name="T29" fmla="*/ 107314 w 107314"/>
              <a:gd name="T30" fmla="*/ 74294 h 7429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314" h="74294">
                <a:moveTo>
                  <a:pt x="8224" y="0"/>
                </a:moveTo>
                <a:lnTo>
                  <a:pt x="4273" y="9262"/>
                </a:lnTo>
                <a:lnTo>
                  <a:pt x="1509" y="19951"/>
                </a:lnTo>
                <a:lnTo>
                  <a:pt x="47" y="33133"/>
                </a:lnTo>
                <a:lnTo>
                  <a:pt x="0" y="49878"/>
                </a:lnTo>
                <a:lnTo>
                  <a:pt x="2925" y="62314"/>
                </a:lnTo>
                <a:lnTo>
                  <a:pt x="7840" y="74290"/>
                </a:lnTo>
                <a:lnTo>
                  <a:pt x="107022" y="37592"/>
                </a:lnTo>
                <a:lnTo>
                  <a:pt x="82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4" name="object 60"/>
          <p:cNvSpPr>
            <a:spLocks/>
          </p:cNvSpPr>
          <p:nvPr/>
        </p:nvSpPr>
        <p:spPr bwMode="auto">
          <a:xfrm>
            <a:off x="4875213" y="2620963"/>
            <a:ext cx="981075" cy="0"/>
          </a:xfrm>
          <a:custGeom>
            <a:avLst/>
            <a:gdLst>
              <a:gd name="T0" fmla="*/ 0 w 981710"/>
              <a:gd name="T1" fmla="*/ 973501 w 981710"/>
              <a:gd name="T2" fmla="*/ 0 60000 65536"/>
              <a:gd name="T3" fmla="*/ 0 60000 65536"/>
              <a:gd name="T4" fmla="*/ 0 w 981710"/>
              <a:gd name="T5" fmla="*/ 981710 w 98171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1710">
                <a:moveTo>
                  <a:pt x="0" y="0"/>
                </a:moveTo>
                <a:lnTo>
                  <a:pt x="98109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5" name="object 61"/>
          <p:cNvSpPr>
            <a:spLocks/>
          </p:cNvSpPr>
          <p:nvPr/>
        </p:nvSpPr>
        <p:spPr bwMode="auto">
          <a:xfrm>
            <a:off x="5843588" y="3186113"/>
            <a:ext cx="104775" cy="74612"/>
          </a:xfrm>
          <a:custGeom>
            <a:avLst/>
            <a:gdLst>
              <a:gd name="T0" fmla="*/ 6959 w 106045"/>
              <a:gd name="T1" fmla="*/ 0 h 74929"/>
              <a:gd name="T2" fmla="*/ 3571 w 106045"/>
              <a:gd name="T3" fmla="*/ 8812 h 74929"/>
              <a:gd name="T4" fmla="*/ 1234 w 106045"/>
              <a:gd name="T5" fmla="*/ 19000 h 74929"/>
              <a:gd name="T6" fmla="*/ 20 w 106045"/>
              <a:gd name="T7" fmla="*/ 31553 h 74929"/>
              <a:gd name="T8" fmla="*/ 0 w 106045"/>
              <a:gd name="T9" fmla="*/ 47459 h 74929"/>
              <a:gd name="T10" fmla="*/ 2497 w 106045"/>
              <a:gd name="T11" fmla="*/ 59254 h 74929"/>
              <a:gd name="T12" fmla="*/ 6646 w 106045"/>
              <a:gd name="T13" fmla="*/ 70666 h 74929"/>
              <a:gd name="T14" fmla="*/ 91267 w 106045"/>
              <a:gd name="T15" fmla="*/ 35673 h 74929"/>
              <a:gd name="T16" fmla="*/ 6959 w 106045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045"/>
              <a:gd name="T28" fmla="*/ 0 h 74929"/>
              <a:gd name="T29" fmla="*/ 106045 w 106045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045" h="74929">
                <a:moveTo>
                  <a:pt x="8040" y="0"/>
                </a:moveTo>
                <a:lnTo>
                  <a:pt x="4126" y="9272"/>
                </a:lnTo>
                <a:lnTo>
                  <a:pt x="1425" y="19992"/>
                </a:lnTo>
                <a:lnTo>
                  <a:pt x="20" y="33200"/>
                </a:lnTo>
                <a:lnTo>
                  <a:pt x="0" y="49935"/>
                </a:lnTo>
                <a:lnTo>
                  <a:pt x="2886" y="62347"/>
                </a:lnTo>
                <a:lnTo>
                  <a:pt x="7684" y="74355"/>
                </a:lnTo>
                <a:lnTo>
                  <a:pt x="105464" y="37535"/>
                </a:lnTo>
                <a:lnTo>
                  <a:pt x="80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6" name="object 62"/>
          <p:cNvSpPr>
            <a:spLocks/>
          </p:cNvSpPr>
          <p:nvPr/>
        </p:nvSpPr>
        <p:spPr bwMode="auto">
          <a:xfrm>
            <a:off x="4857750" y="3232150"/>
            <a:ext cx="982663" cy="0"/>
          </a:xfrm>
          <a:custGeom>
            <a:avLst/>
            <a:gdLst>
              <a:gd name="T0" fmla="*/ 0 w 982979"/>
              <a:gd name="T1" fmla="*/ 978951 w 982979"/>
              <a:gd name="T2" fmla="*/ 0 60000 65536"/>
              <a:gd name="T3" fmla="*/ 0 60000 65536"/>
              <a:gd name="T4" fmla="*/ 0 w 982979"/>
              <a:gd name="T5" fmla="*/ 982979 w 982979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2979">
                <a:moveTo>
                  <a:pt x="0" y="0"/>
                </a:moveTo>
                <a:lnTo>
                  <a:pt x="982736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7" name="object 63"/>
          <p:cNvSpPr>
            <a:spLocks/>
          </p:cNvSpPr>
          <p:nvPr/>
        </p:nvSpPr>
        <p:spPr bwMode="auto">
          <a:xfrm>
            <a:off x="5826125" y="3965575"/>
            <a:ext cx="106363" cy="65088"/>
          </a:xfrm>
          <a:custGeom>
            <a:avLst/>
            <a:gdLst>
              <a:gd name="T0" fmla="*/ 4061 w 107314"/>
              <a:gd name="T1" fmla="*/ 0 h 64770"/>
              <a:gd name="T2" fmla="*/ 1429 w 107314"/>
              <a:gd name="T3" fmla="*/ 11259 h 64770"/>
              <a:gd name="T4" fmla="*/ 43 w 107314"/>
              <a:gd name="T5" fmla="*/ 25079 h 64770"/>
              <a:gd name="T6" fmla="*/ 0 w 107314"/>
              <a:gd name="T7" fmla="*/ 42574 h 64770"/>
              <a:gd name="T8" fmla="*/ 2592 w 107314"/>
              <a:gd name="T9" fmla="*/ 55770 h 64770"/>
              <a:gd name="T10" fmla="*/ 6984 w 107314"/>
              <a:gd name="T11" fmla="*/ 68461 h 64770"/>
              <a:gd name="T12" fmla="*/ 96254 w 107314"/>
              <a:gd name="T13" fmla="*/ 30341 h 64770"/>
              <a:gd name="T14" fmla="*/ 4061 w 107314"/>
              <a:gd name="T15" fmla="*/ 0 h 647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7314"/>
              <a:gd name="T25" fmla="*/ 0 h 64770"/>
              <a:gd name="T26" fmla="*/ 107314 w 107314"/>
              <a:gd name="T27" fmla="*/ 64770 h 6477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7314" h="64770">
                <a:moveTo>
                  <a:pt x="4519" y="0"/>
                </a:moveTo>
                <a:lnTo>
                  <a:pt x="1590" y="10617"/>
                </a:lnTo>
                <a:lnTo>
                  <a:pt x="43" y="23647"/>
                </a:lnTo>
                <a:lnTo>
                  <a:pt x="0" y="40144"/>
                </a:lnTo>
                <a:lnTo>
                  <a:pt x="2884" y="52587"/>
                </a:lnTo>
                <a:lnTo>
                  <a:pt x="7771" y="64554"/>
                </a:lnTo>
                <a:lnTo>
                  <a:pt x="107105" y="28609"/>
                </a:lnTo>
                <a:lnTo>
                  <a:pt x="45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8" name="object 64"/>
          <p:cNvSpPr>
            <a:spLocks/>
          </p:cNvSpPr>
          <p:nvPr/>
        </p:nvSpPr>
        <p:spPr bwMode="auto">
          <a:xfrm>
            <a:off x="4835525" y="3997325"/>
            <a:ext cx="987425" cy="0"/>
          </a:xfrm>
          <a:custGeom>
            <a:avLst/>
            <a:gdLst>
              <a:gd name="T0" fmla="*/ 0 w 987425"/>
              <a:gd name="T1" fmla="*/ 987430 w 987425"/>
              <a:gd name="T2" fmla="*/ 0 60000 65536"/>
              <a:gd name="T3" fmla="*/ 0 60000 65536"/>
              <a:gd name="T4" fmla="*/ 0 w 987425"/>
              <a:gd name="T5" fmla="*/ 987425 w 98742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7425">
                <a:moveTo>
                  <a:pt x="0" y="0"/>
                </a:moveTo>
                <a:lnTo>
                  <a:pt x="98743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9" name="object 65"/>
          <p:cNvSpPr>
            <a:spLocks/>
          </p:cNvSpPr>
          <p:nvPr/>
        </p:nvSpPr>
        <p:spPr bwMode="auto">
          <a:xfrm>
            <a:off x="2278063" y="3789363"/>
            <a:ext cx="534987" cy="533400"/>
          </a:xfrm>
          <a:custGeom>
            <a:avLst/>
            <a:gdLst>
              <a:gd name="T0" fmla="*/ 0 w 535305"/>
              <a:gd name="T1" fmla="*/ 533399 h 533400"/>
              <a:gd name="T2" fmla="*/ 531183 w 535305"/>
              <a:gd name="T3" fmla="*/ 533399 h 533400"/>
              <a:gd name="T4" fmla="*/ 531183 w 535305"/>
              <a:gd name="T5" fmla="*/ 0 h 533400"/>
              <a:gd name="T6" fmla="*/ 0 w 535305"/>
              <a:gd name="T7" fmla="*/ 0 h 533400"/>
              <a:gd name="T8" fmla="*/ 0 w 535305"/>
              <a:gd name="T9" fmla="*/ 533399 h 533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5305"/>
              <a:gd name="T16" fmla="*/ 0 h 533400"/>
              <a:gd name="T17" fmla="*/ 535305 w 535305"/>
              <a:gd name="T18" fmla="*/ 533400 h 533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5305" h="533400">
                <a:moveTo>
                  <a:pt x="0" y="533399"/>
                </a:moveTo>
                <a:lnTo>
                  <a:pt x="534984" y="533399"/>
                </a:lnTo>
                <a:lnTo>
                  <a:pt x="534984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" name="object 66"/>
          <p:cNvSpPr txBox="1"/>
          <p:nvPr/>
        </p:nvSpPr>
        <p:spPr>
          <a:xfrm>
            <a:off x="2989263" y="3471863"/>
            <a:ext cx="1571625" cy="4810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57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LD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IN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CLR</a:t>
            </a:r>
            <a:endParaRPr sz="1200">
              <a:latin typeface="Arial"/>
              <a:cs typeface="Arial"/>
            </a:endParaRPr>
          </a:p>
          <a:p>
            <a:pPr marL="65405" fontAlgn="auto">
              <a:spcBef>
                <a:spcPts val="885"/>
              </a:spcBef>
              <a:spcAft>
                <a:spcPts val="0"/>
              </a:spcAft>
              <a:defRPr/>
            </a:pPr>
            <a:r>
              <a:rPr sz="1200" b="1" spc="-10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70338" y="3140075"/>
            <a:ext cx="282575" cy="204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10" dirty="0">
                <a:latin typeface="Arial"/>
                <a:cs typeface="Arial"/>
              </a:rPr>
              <a:t>DR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22" name="object 68"/>
          <p:cNvSpPr>
            <a:spLocks/>
          </p:cNvSpPr>
          <p:nvPr/>
        </p:nvSpPr>
        <p:spPr bwMode="auto">
          <a:xfrm>
            <a:off x="2989263" y="3760788"/>
            <a:ext cx="225425" cy="192087"/>
          </a:xfrm>
          <a:custGeom>
            <a:avLst/>
            <a:gdLst>
              <a:gd name="T0" fmla="*/ 0 w 225425"/>
              <a:gd name="T1" fmla="*/ 188321 h 192404"/>
              <a:gd name="T2" fmla="*/ 225420 w 225425"/>
              <a:gd name="T3" fmla="*/ 188321 h 192404"/>
              <a:gd name="T4" fmla="*/ 225420 w 225425"/>
              <a:gd name="T5" fmla="*/ 0 h 192404"/>
              <a:gd name="T6" fmla="*/ 0 w 225425"/>
              <a:gd name="T7" fmla="*/ 0 h 192404"/>
              <a:gd name="T8" fmla="*/ 0 w 225425"/>
              <a:gd name="T9" fmla="*/ 188321 h 192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5425"/>
              <a:gd name="T16" fmla="*/ 0 h 192404"/>
              <a:gd name="T17" fmla="*/ 225425 w 225425"/>
              <a:gd name="T18" fmla="*/ 192404 h 192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5425" h="192404">
                <a:moveTo>
                  <a:pt x="0" y="192083"/>
                </a:moveTo>
                <a:lnTo>
                  <a:pt x="225420" y="192083"/>
                </a:lnTo>
                <a:lnTo>
                  <a:pt x="225420" y="0"/>
                </a:lnTo>
                <a:lnTo>
                  <a:pt x="0" y="0"/>
                </a:lnTo>
                <a:lnTo>
                  <a:pt x="0" y="192083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3" name="object 69"/>
          <p:cNvSpPr>
            <a:spLocks/>
          </p:cNvSpPr>
          <p:nvPr/>
        </p:nvSpPr>
        <p:spPr bwMode="auto">
          <a:xfrm>
            <a:off x="2879725" y="3800475"/>
            <a:ext cx="107950" cy="76200"/>
          </a:xfrm>
          <a:custGeom>
            <a:avLst/>
            <a:gdLst>
              <a:gd name="T0" fmla="*/ 4276 w 108585"/>
              <a:gd name="T1" fmla="*/ 0 h 76200"/>
              <a:gd name="T2" fmla="*/ 1515 w 108585"/>
              <a:gd name="T3" fmla="*/ 10581 h 76200"/>
              <a:gd name="T4" fmla="*/ 43 w 108585"/>
              <a:gd name="T5" fmla="*/ 23600 h 76200"/>
              <a:gd name="T6" fmla="*/ 0 w 108585"/>
              <a:gd name="T7" fmla="*/ 40144 h 76200"/>
              <a:gd name="T8" fmla="*/ 2731 w 108585"/>
              <a:gd name="T9" fmla="*/ 52532 h 76200"/>
              <a:gd name="T10" fmla="*/ 7355 w 108585"/>
              <a:gd name="T11" fmla="*/ 64458 h 76200"/>
              <a:gd name="T12" fmla="*/ 13852 w 108585"/>
              <a:gd name="T13" fmla="*/ 75733 h 76200"/>
              <a:gd name="T14" fmla="*/ 101207 w 108585"/>
              <a:gd name="T15" fmla="*/ 28489 h 76200"/>
              <a:gd name="T16" fmla="*/ 4276 w 108585"/>
              <a:gd name="T17" fmla="*/ 0 h 76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8585"/>
              <a:gd name="T28" fmla="*/ 0 h 76200"/>
              <a:gd name="T29" fmla="*/ 108585 w 108585"/>
              <a:gd name="T30" fmla="*/ 76200 h 76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8585" h="76200">
                <a:moveTo>
                  <a:pt x="4588" y="0"/>
                </a:moveTo>
                <a:lnTo>
                  <a:pt x="1623" y="10581"/>
                </a:lnTo>
                <a:lnTo>
                  <a:pt x="43" y="23600"/>
                </a:lnTo>
                <a:lnTo>
                  <a:pt x="0" y="40144"/>
                </a:lnTo>
                <a:lnTo>
                  <a:pt x="2930" y="52532"/>
                </a:lnTo>
                <a:lnTo>
                  <a:pt x="7892" y="64458"/>
                </a:lnTo>
                <a:lnTo>
                  <a:pt x="14860" y="75733"/>
                </a:lnTo>
                <a:lnTo>
                  <a:pt x="108586" y="28489"/>
                </a:lnTo>
                <a:lnTo>
                  <a:pt x="45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4" name="object 70"/>
          <p:cNvSpPr>
            <a:spLocks/>
          </p:cNvSpPr>
          <p:nvPr/>
        </p:nvSpPr>
        <p:spPr bwMode="auto">
          <a:xfrm>
            <a:off x="2794000" y="3832225"/>
            <a:ext cx="101600" cy="0"/>
          </a:xfrm>
          <a:custGeom>
            <a:avLst/>
            <a:gdLst>
              <a:gd name="T0" fmla="*/ 0 w 101600"/>
              <a:gd name="T1" fmla="*/ 101595 w 101600"/>
              <a:gd name="T2" fmla="*/ 0 60000 65536"/>
              <a:gd name="T3" fmla="*/ 0 60000 65536"/>
              <a:gd name="T4" fmla="*/ 0 w 101600"/>
              <a:gd name="T5" fmla="*/ 101600 w 10160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01600">
                <a:moveTo>
                  <a:pt x="0" y="0"/>
                </a:moveTo>
                <a:lnTo>
                  <a:pt x="101595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5" name="object 71"/>
          <p:cNvSpPr>
            <a:spLocks/>
          </p:cNvSpPr>
          <p:nvPr/>
        </p:nvSpPr>
        <p:spPr bwMode="auto">
          <a:xfrm>
            <a:off x="3263900" y="3975100"/>
            <a:ext cx="104775" cy="65088"/>
          </a:xfrm>
          <a:custGeom>
            <a:avLst/>
            <a:gdLst>
              <a:gd name="T0" fmla="*/ 3874 w 106045"/>
              <a:gd name="T1" fmla="*/ 0 h 64770"/>
              <a:gd name="T2" fmla="*/ 1369 w 106045"/>
              <a:gd name="T3" fmla="*/ 11262 h 64770"/>
              <a:gd name="T4" fmla="*/ 41 w 106045"/>
              <a:gd name="T5" fmla="*/ 25086 h 64770"/>
              <a:gd name="T6" fmla="*/ 0 w 106045"/>
              <a:gd name="T7" fmla="*/ 42584 h 64770"/>
              <a:gd name="T8" fmla="*/ 2477 w 106045"/>
              <a:gd name="T9" fmla="*/ 55789 h 64770"/>
              <a:gd name="T10" fmla="*/ 6646 w 106045"/>
              <a:gd name="T11" fmla="*/ 68488 h 64770"/>
              <a:gd name="T12" fmla="*/ 91267 w 106045"/>
              <a:gd name="T13" fmla="*/ 30366 h 64770"/>
              <a:gd name="T14" fmla="*/ 3874 w 106045"/>
              <a:gd name="T15" fmla="*/ 0 h 647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045"/>
              <a:gd name="T25" fmla="*/ 0 h 64770"/>
              <a:gd name="T26" fmla="*/ 106045 w 106045"/>
              <a:gd name="T27" fmla="*/ 64770 h 6477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045" h="64770">
                <a:moveTo>
                  <a:pt x="4477" y="0"/>
                </a:moveTo>
                <a:lnTo>
                  <a:pt x="1582" y="10620"/>
                </a:lnTo>
                <a:lnTo>
                  <a:pt x="45" y="23654"/>
                </a:lnTo>
                <a:lnTo>
                  <a:pt x="0" y="40154"/>
                </a:lnTo>
                <a:lnTo>
                  <a:pt x="2861" y="52604"/>
                </a:lnTo>
                <a:lnTo>
                  <a:pt x="7684" y="64578"/>
                </a:lnTo>
                <a:lnTo>
                  <a:pt x="105464" y="28633"/>
                </a:lnTo>
                <a:lnTo>
                  <a:pt x="44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6" name="object 72"/>
          <p:cNvSpPr>
            <a:spLocks/>
          </p:cNvSpPr>
          <p:nvPr/>
        </p:nvSpPr>
        <p:spPr bwMode="auto">
          <a:xfrm>
            <a:off x="2798763" y="3994150"/>
            <a:ext cx="481012" cy="3175"/>
          </a:xfrm>
          <a:custGeom>
            <a:avLst/>
            <a:gdLst>
              <a:gd name="T0" fmla="*/ 0 w 481329"/>
              <a:gd name="T1" fmla="*/ 0 h 3175"/>
              <a:gd name="T2" fmla="*/ 477156 w 481329"/>
              <a:gd name="T3" fmla="*/ 3166 h 3175"/>
              <a:gd name="T4" fmla="*/ 0 60000 65536"/>
              <a:gd name="T5" fmla="*/ 0 60000 65536"/>
              <a:gd name="T6" fmla="*/ 0 w 481329"/>
              <a:gd name="T7" fmla="*/ 0 h 3175"/>
              <a:gd name="T8" fmla="*/ 481329 w 481329"/>
              <a:gd name="T9" fmla="*/ 3175 h 31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1329" h="3175">
                <a:moveTo>
                  <a:pt x="0" y="0"/>
                </a:moveTo>
                <a:lnTo>
                  <a:pt x="480943" y="3166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7" name="object 73"/>
          <p:cNvSpPr>
            <a:spLocks/>
          </p:cNvSpPr>
          <p:nvPr/>
        </p:nvSpPr>
        <p:spPr bwMode="auto">
          <a:xfrm>
            <a:off x="2178050" y="3862388"/>
            <a:ext cx="104775" cy="65087"/>
          </a:xfrm>
          <a:custGeom>
            <a:avLst/>
            <a:gdLst>
              <a:gd name="T0" fmla="*/ 3862 w 106044"/>
              <a:gd name="T1" fmla="*/ 0 h 64770"/>
              <a:gd name="T2" fmla="*/ 1359 w 106044"/>
              <a:gd name="T3" fmla="*/ 11229 h 64770"/>
              <a:gd name="T4" fmla="*/ 38 w 106044"/>
              <a:gd name="T5" fmla="*/ 25042 h 64770"/>
              <a:gd name="T6" fmla="*/ 0 w 106044"/>
              <a:gd name="T7" fmla="*/ 42596 h 64770"/>
              <a:gd name="T8" fmla="*/ 2473 w 106044"/>
              <a:gd name="T9" fmla="*/ 55759 h 64770"/>
              <a:gd name="T10" fmla="*/ 6624 w 106044"/>
              <a:gd name="T11" fmla="*/ 68480 h 64770"/>
              <a:gd name="T12" fmla="*/ 91252 w 106044"/>
              <a:gd name="T13" fmla="*/ 30228 h 64770"/>
              <a:gd name="T14" fmla="*/ 3862 w 106044"/>
              <a:gd name="T15" fmla="*/ 0 h 647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044"/>
              <a:gd name="T25" fmla="*/ 0 h 64770"/>
              <a:gd name="T26" fmla="*/ 106044 w 106044"/>
              <a:gd name="T27" fmla="*/ 64770 h 6477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044" h="64770">
                <a:moveTo>
                  <a:pt x="4461" y="0"/>
                </a:moveTo>
                <a:lnTo>
                  <a:pt x="1570" y="10590"/>
                </a:lnTo>
                <a:lnTo>
                  <a:pt x="38" y="23617"/>
                </a:lnTo>
                <a:lnTo>
                  <a:pt x="0" y="40173"/>
                </a:lnTo>
                <a:lnTo>
                  <a:pt x="2857" y="52586"/>
                </a:lnTo>
                <a:lnTo>
                  <a:pt x="7651" y="64583"/>
                </a:lnTo>
                <a:lnTo>
                  <a:pt x="105436" y="28507"/>
                </a:lnTo>
                <a:lnTo>
                  <a:pt x="4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8" name="object 74"/>
          <p:cNvSpPr>
            <a:spLocks/>
          </p:cNvSpPr>
          <p:nvPr/>
        </p:nvSpPr>
        <p:spPr bwMode="auto">
          <a:xfrm>
            <a:off x="2085975" y="3892550"/>
            <a:ext cx="98425" cy="0"/>
          </a:xfrm>
          <a:custGeom>
            <a:avLst/>
            <a:gdLst>
              <a:gd name="T0" fmla="*/ 0 w 98425"/>
              <a:gd name="T1" fmla="*/ 98429 w 98425"/>
              <a:gd name="T2" fmla="*/ 0 60000 65536"/>
              <a:gd name="T3" fmla="*/ 0 60000 65536"/>
              <a:gd name="T4" fmla="*/ 0 w 98425"/>
              <a:gd name="T5" fmla="*/ 98425 w 9842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425">
                <a:moveTo>
                  <a:pt x="0" y="0"/>
                </a:moveTo>
                <a:lnTo>
                  <a:pt x="98429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9" name="object 75"/>
          <p:cNvSpPr>
            <a:spLocks/>
          </p:cNvSpPr>
          <p:nvPr/>
        </p:nvSpPr>
        <p:spPr bwMode="auto">
          <a:xfrm>
            <a:off x="2178050" y="4019550"/>
            <a:ext cx="104775" cy="74613"/>
          </a:xfrm>
          <a:custGeom>
            <a:avLst/>
            <a:gdLst>
              <a:gd name="T0" fmla="*/ 7447 w 105410"/>
              <a:gd name="T1" fmla="*/ 0 h 74929"/>
              <a:gd name="T2" fmla="*/ 3833 w 105410"/>
              <a:gd name="T3" fmla="*/ 8805 h 74929"/>
              <a:gd name="T4" fmla="*/ 1314 w 105410"/>
              <a:gd name="T5" fmla="*/ 18963 h 74929"/>
              <a:gd name="T6" fmla="*/ 0 w 105410"/>
              <a:gd name="T7" fmla="*/ 31490 h 74929"/>
              <a:gd name="T8" fmla="*/ 18 w 105410"/>
              <a:gd name="T9" fmla="*/ 47406 h 74929"/>
              <a:gd name="T10" fmla="*/ 2675 w 105410"/>
              <a:gd name="T11" fmla="*/ 59244 h 74929"/>
              <a:gd name="T12" fmla="*/ 7076 w 105410"/>
              <a:gd name="T13" fmla="*/ 70642 h 74929"/>
              <a:gd name="T14" fmla="*/ 98023 w 105410"/>
              <a:gd name="T15" fmla="*/ 35762 h 74929"/>
              <a:gd name="T16" fmla="*/ 7447 w 105410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29"/>
              <a:gd name="T29" fmla="*/ 105410 w 105410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29">
                <a:moveTo>
                  <a:pt x="8007" y="0"/>
                </a:moveTo>
                <a:lnTo>
                  <a:pt x="4122" y="9263"/>
                </a:lnTo>
                <a:lnTo>
                  <a:pt x="1410" y="19949"/>
                </a:lnTo>
                <a:lnTo>
                  <a:pt x="0" y="33129"/>
                </a:lnTo>
                <a:lnTo>
                  <a:pt x="18" y="49872"/>
                </a:lnTo>
                <a:lnTo>
                  <a:pt x="2876" y="62326"/>
                </a:lnTo>
                <a:lnTo>
                  <a:pt x="7608" y="74316"/>
                </a:lnTo>
                <a:lnTo>
                  <a:pt x="105394" y="37622"/>
                </a:lnTo>
                <a:lnTo>
                  <a:pt x="80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0" name="object 76"/>
          <p:cNvSpPr>
            <a:spLocks/>
          </p:cNvSpPr>
          <p:nvPr/>
        </p:nvSpPr>
        <p:spPr bwMode="auto">
          <a:xfrm>
            <a:off x="1955800" y="4056063"/>
            <a:ext cx="228600" cy="4762"/>
          </a:xfrm>
          <a:custGeom>
            <a:avLst/>
            <a:gdLst>
              <a:gd name="T0" fmla="*/ 0 w 228600"/>
              <a:gd name="T1" fmla="*/ 2231 h 5079"/>
              <a:gd name="T2" fmla="*/ 228599 w 228600"/>
              <a:gd name="T3" fmla="*/ 0 h 5079"/>
              <a:gd name="T4" fmla="*/ 0 60000 65536"/>
              <a:gd name="T5" fmla="*/ 0 60000 65536"/>
              <a:gd name="T6" fmla="*/ 0 w 228600"/>
              <a:gd name="T7" fmla="*/ 0 h 5079"/>
              <a:gd name="T8" fmla="*/ 228600 w 228600"/>
              <a:gd name="T9" fmla="*/ 5079 h 50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8600" h="5079">
                <a:moveTo>
                  <a:pt x="0" y="4834"/>
                </a:moveTo>
                <a:lnTo>
                  <a:pt x="228599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1" name="object 77"/>
          <p:cNvSpPr>
            <a:spLocks/>
          </p:cNvSpPr>
          <p:nvPr/>
        </p:nvSpPr>
        <p:spPr bwMode="auto">
          <a:xfrm>
            <a:off x="2178050" y="4184650"/>
            <a:ext cx="104775" cy="74613"/>
          </a:xfrm>
          <a:custGeom>
            <a:avLst/>
            <a:gdLst>
              <a:gd name="T0" fmla="*/ 7447 w 105410"/>
              <a:gd name="T1" fmla="*/ 0 h 74929"/>
              <a:gd name="T2" fmla="*/ 3834 w 105410"/>
              <a:gd name="T3" fmla="*/ 8800 h 74929"/>
              <a:gd name="T4" fmla="*/ 1314 w 105410"/>
              <a:gd name="T5" fmla="*/ 18960 h 74929"/>
              <a:gd name="T6" fmla="*/ 0 w 105410"/>
              <a:gd name="T7" fmla="*/ 31489 h 74929"/>
              <a:gd name="T8" fmla="*/ 19 w 105410"/>
              <a:gd name="T9" fmla="*/ 47405 h 74929"/>
              <a:gd name="T10" fmla="*/ 2676 w 105410"/>
              <a:gd name="T11" fmla="*/ 59242 h 74929"/>
              <a:gd name="T12" fmla="*/ 7076 w 105410"/>
              <a:gd name="T13" fmla="*/ 70645 h 74929"/>
              <a:gd name="T14" fmla="*/ 98023 w 105410"/>
              <a:gd name="T15" fmla="*/ 35752 h 74929"/>
              <a:gd name="T16" fmla="*/ 7447 w 105410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29"/>
              <a:gd name="T29" fmla="*/ 105410 w 105410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29">
                <a:moveTo>
                  <a:pt x="8007" y="0"/>
                </a:moveTo>
                <a:lnTo>
                  <a:pt x="4123" y="9258"/>
                </a:lnTo>
                <a:lnTo>
                  <a:pt x="1410" y="19946"/>
                </a:lnTo>
                <a:lnTo>
                  <a:pt x="0" y="33128"/>
                </a:lnTo>
                <a:lnTo>
                  <a:pt x="19" y="49871"/>
                </a:lnTo>
                <a:lnTo>
                  <a:pt x="2877" y="62324"/>
                </a:lnTo>
                <a:lnTo>
                  <a:pt x="7608" y="74319"/>
                </a:lnTo>
                <a:lnTo>
                  <a:pt x="105394" y="37612"/>
                </a:lnTo>
                <a:lnTo>
                  <a:pt x="80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2" name="object 78"/>
          <p:cNvSpPr>
            <a:spLocks/>
          </p:cNvSpPr>
          <p:nvPr/>
        </p:nvSpPr>
        <p:spPr bwMode="auto">
          <a:xfrm>
            <a:off x="2085975" y="4221163"/>
            <a:ext cx="98425" cy="0"/>
          </a:xfrm>
          <a:custGeom>
            <a:avLst/>
            <a:gdLst>
              <a:gd name="T0" fmla="*/ 0 w 98425"/>
              <a:gd name="T1" fmla="*/ 98429 w 98425"/>
              <a:gd name="T2" fmla="*/ 0 60000 65536"/>
              <a:gd name="T3" fmla="*/ 0 60000 65536"/>
              <a:gd name="T4" fmla="*/ 0 w 98425"/>
              <a:gd name="T5" fmla="*/ 98425 w 9842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8425">
                <a:moveTo>
                  <a:pt x="0" y="0"/>
                </a:moveTo>
                <a:lnTo>
                  <a:pt x="98429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3" name="object 79"/>
          <p:cNvSpPr>
            <a:spLocks/>
          </p:cNvSpPr>
          <p:nvPr/>
        </p:nvSpPr>
        <p:spPr bwMode="auto">
          <a:xfrm>
            <a:off x="2074863" y="3711575"/>
            <a:ext cx="0" cy="195263"/>
          </a:xfrm>
          <a:custGeom>
            <a:avLst/>
            <a:gdLst>
              <a:gd name="T0" fmla="*/ 191568 h 195579"/>
              <a:gd name="T1" fmla="*/ 0 h 195579"/>
              <a:gd name="T2" fmla="*/ 0 60000 65536"/>
              <a:gd name="T3" fmla="*/ 0 60000 65536"/>
              <a:gd name="T4" fmla="*/ 0 h 195579"/>
              <a:gd name="T5" fmla="*/ 195579 h 1955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95579">
                <a:moveTo>
                  <a:pt x="0" y="195324"/>
                </a:moveTo>
                <a:lnTo>
                  <a:pt x="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4" name="object 80"/>
          <p:cNvSpPr>
            <a:spLocks/>
          </p:cNvSpPr>
          <p:nvPr/>
        </p:nvSpPr>
        <p:spPr bwMode="auto">
          <a:xfrm>
            <a:off x="2074863" y="4206875"/>
            <a:ext cx="0" cy="241300"/>
          </a:xfrm>
          <a:custGeom>
            <a:avLst/>
            <a:gdLst>
              <a:gd name="T0" fmla="*/ 241304 h 241300"/>
              <a:gd name="T1" fmla="*/ 0 h 241300"/>
              <a:gd name="T2" fmla="*/ 0 60000 65536"/>
              <a:gd name="T3" fmla="*/ 0 60000 65536"/>
              <a:gd name="T4" fmla="*/ 0 h 241300"/>
              <a:gd name="T5" fmla="*/ 241300 h 2413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41300">
                <a:moveTo>
                  <a:pt x="0" y="241304"/>
                </a:moveTo>
                <a:lnTo>
                  <a:pt x="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5" name="object 81"/>
          <p:cNvSpPr>
            <a:spLocks/>
          </p:cNvSpPr>
          <p:nvPr/>
        </p:nvSpPr>
        <p:spPr bwMode="auto">
          <a:xfrm>
            <a:off x="2081213" y="4443413"/>
            <a:ext cx="3411537" cy="0"/>
          </a:xfrm>
          <a:custGeom>
            <a:avLst/>
            <a:gdLst>
              <a:gd name="T0" fmla="*/ 0 w 3411854"/>
              <a:gd name="T1" fmla="*/ 3407651 w 3411854"/>
              <a:gd name="T2" fmla="*/ 0 60000 65536"/>
              <a:gd name="T3" fmla="*/ 0 60000 65536"/>
              <a:gd name="T4" fmla="*/ 0 w 3411854"/>
              <a:gd name="T5" fmla="*/ 3411854 w 341185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3411854">
                <a:moveTo>
                  <a:pt x="0" y="0"/>
                </a:moveTo>
                <a:lnTo>
                  <a:pt x="3411467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6" name="object 82"/>
          <p:cNvSpPr>
            <a:spLocks/>
          </p:cNvSpPr>
          <p:nvPr/>
        </p:nvSpPr>
        <p:spPr bwMode="auto">
          <a:xfrm>
            <a:off x="5168900" y="2058988"/>
            <a:ext cx="0" cy="4116387"/>
          </a:xfrm>
          <a:custGeom>
            <a:avLst/>
            <a:gdLst>
              <a:gd name="T0" fmla="*/ 0 h 4116704"/>
              <a:gd name="T1" fmla="*/ 4112517 h 4116704"/>
              <a:gd name="T2" fmla="*/ 0 60000 65536"/>
              <a:gd name="T3" fmla="*/ 0 60000 65536"/>
              <a:gd name="T4" fmla="*/ 0 h 4116704"/>
              <a:gd name="T5" fmla="*/ 4116704 h 411670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4116704">
                <a:moveTo>
                  <a:pt x="0" y="0"/>
                </a:moveTo>
                <a:lnTo>
                  <a:pt x="0" y="4116333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7" name="object 83"/>
          <p:cNvSpPr>
            <a:spLocks/>
          </p:cNvSpPr>
          <p:nvPr/>
        </p:nvSpPr>
        <p:spPr bwMode="auto">
          <a:xfrm>
            <a:off x="5500688" y="3236913"/>
            <a:ext cx="0" cy="493712"/>
          </a:xfrm>
          <a:custGeom>
            <a:avLst/>
            <a:gdLst>
              <a:gd name="T0" fmla="*/ 0 h 494029"/>
              <a:gd name="T1" fmla="*/ 489986 h 494029"/>
              <a:gd name="T2" fmla="*/ 0 60000 65536"/>
              <a:gd name="T3" fmla="*/ 0 60000 65536"/>
              <a:gd name="T4" fmla="*/ 0 h 494029"/>
              <a:gd name="T5" fmla="*/ 494029 h 49402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494029">
                <a:moveTo>
                  <a:pt x="0" y="0"/>
                </a:moveTo>
                <a:lnTo>
                  <a:pt x="0" y="49377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8" name="object 84"/>
          <p:cNvSpPr>
            <a:spLocks/>
          </p:cNvSpPr>
          <p:nvPr/>
        </p:nvSpPr>
        <p:spPr bwMode="auto">
          <a:xfrm>
            <a:off x="5478463" y="4002088"/>
            <a:ext cx="0" cy="436562"/>
          </a:xfrm>
          <a:custGeom>
            <a:avLst/>
            <a:gdLst>
              <a:gd name="T0" fmla="*/ 0 h 436879"/>
              <a:gd name="T1" fmla="*/ 432838 h 436879"/>
              <a:gd name="T2" fmla="*/ 0 60000 65536"/>
              <a:gd name="T3" fmla="*/ 0 60000 65536"/>
              <a:gd name="T4" fmla="*/ 0 h 436879"/>
              <a:gd name="T5" fmla="*/ 436879 h 43687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436879">
                <a:moveTo>
                  <a:pt x="0" y="0"/>
                </a:moveTo>
                <a:lnTo>
                  <a:pt x="0" y="43662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9" name="object 85"/>
          <p:cNvSpPr>
            <a:spLocks/>
          </p:cNvSpPr>
          <p:nvPr/>
        </p:nvSpPr>
        <p:spPr bwMode="auto">
          <a:xfrm>
            <a:off x="3371850" y="4556125"/>
            <a:ext cx="869950" cy="203200"/>
          </a:xfrm>
          <a:custGeom>
            <a:avLst/>
            <a:gdLst>
              <a:gd name="T0" fmla="*/ 0 w 869950"/>
              <a:gd name="T1" fmla="*/ 203192 h 203200"/>
              <a:gd name="T2" fmla="*/ 869954 w 869950"/>
              <a:gd name="T3" fmla="*/ 203192 h 203200"/>
              <a:gd name="T4" fmla="*/ 869954 w 869950"/>
              <a:gd name="T5" fmla="*/ 0 h 203200"/>
              <a:gd name="T6" fmla="*/ 0 w 869950"/>
              <a:gd name="T7" fmla="*/ 0 h 203200"/>
              <a:gd name="T8" fmla="*/ 0 w 869950"/>
              <a:gd name="T9" fmla="*/ 203192 h 203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9950"/>
              <a:gd name="T16" fmla="*/ 0 h 203200"/>
              <a:gd name="T17" fmla="*/ 869950 w 869950"/>
              <a:gd name="T18" fmla="*/ 203200 h 203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9950" h="203200">
                <a:moveTo>
                  <a:pt x="0" y="203192"/>
                </a:moveTo>
                <a:lnTo>
                  <a:pt x="869954" y="203192"/>
                </a:lnTo>
                <a:lnTo>
                  <a:pt x="869954" y="0"/>
                </a:lnTo>
                <a:lnTo>
                  <a:pt x="0" y="0"/>
                </a:lnTo>
                <a:lnTo>
                  <a:pt x="0" y="203192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6" name="object 86"/>
          <p:cNvSpPr txBox="1"/>
          <p:nvPr/>
        </p:nvSpPr>
        <p:spPr>
          <a:xfrm>
            <a:off x="3482975" y="4237038"/>
            <a:ext cx="1060450" cy="5445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50495" indent="-1384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LD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IN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CLR</a:t>
            </a:r>
            <a:endParaRPr sz="1200">
              <a:latin typeface="Arial"/>
              <a:cs typeface="Arial"/>
            </a:endParaRPr>
          </a:p>
          <a:p>
            <a:pPr fontAlgn="auto">
              <a:spcBef>
                <a:spcPts val="54"/>
              </a:spcBef>
              <a:spcAft>
                <a:spcPts val="0"/>
              </a:spcAft>
              <a:defRPr/>
            </a:pPr>
            <a:endParaRPr sz="1000">
              <a:latin typeface="Times New Roman"/>
              <a:cs typeface="Times New Roman"/>
            </a:endParaRPr>
          </a:p>
          <a:p>
            <a:pPr marL="1504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PR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935413" y="3917950"/>
            <a:ext cx="273050" cy="20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45" dirty="0">
                <a:latin typeface="Arial"/>
                <a:cs typeface="Arial"/>
              </a:rPr>
              <a:t>AC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382838" y="3935413"/>
            <a:ext cx="3349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40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LU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43" name="object 89"/>
          <p:cNvSpPr>
            <a:spLocks/>
          </p:cNvSpPr>
          <p:nvPr/>
        </p:nvSpPr>
        <p:spPr bwMode="auto">
          <a:xfrm>
            <a:off x="3371850" y="4870450"/>
            <a:ext cx="1446213" cy="203200"/>
          </a:xfrm>
          <a:custGeom>
            <a:avLst/>
            <a:gdLst>
              <a:gd name="T0" fmla="*/ 0 w 1446529"/>
              <a:gd name="T1" fmla="*/ 203192 h 203200"/>
              <a:gd name="T2" fmla="*/ 1442488 w 1446529"/>
              <a:gd name="T3" fmla="*/ 203192 h 203200"/>
              <a:gd name="T4" fmla="*/ 1442488 w 1446529"/>
              <a:gd name="T5" fmla="*/ 0 h 203200"/>
              <a:gd name="T6" fmla="*/ 0 w 1446529"/>
              <a:gd name="T7" fmla="*/ 0 h 203200"/>
              <a:gd name="T8" fmla="*/ 0 w 1446529"/>
              <a:gd name="T9" fmla="*/ 203192 h 203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6529"/>
              <a:gd name="T16" fmla="*/ 0 h 203200"/>
              <a:gd name="T17" fmla="*/ 1446529 w 1446529"/>
              <a:gd name="T18" fmla="*/ 203200 h 203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6529" h="203200">
                <a:moveTo>
                  <a:pt x="0" y="203192"/>
                </a:moveTo>
                <a:lnTo>
                  <a:pt x="1446275" y="203192"/>
                </a:lnTo>
                <a:lnTo>
                  <a:pt x="1446275" y="0"/>
                </a:lnTo>
                <a:lnTo>
                  <a:pt x="0" y="0"/>
                </a:lnTo>
                <a:lnTo>
                  <a:pt x="0" y="203192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4" name="object 90"/>
          <p:cNvSpPr>
            <a:spLocks/>
          </p:cNvSpPr>
          <p:nvPr/>
        </p:nvSpPr>
        <p:spPr bwMode="auto">
          <a:xfrm>
            <a:off x="4637088" y="5084763"/>
            <a:ext cx="519112" cy="104775"/>
          </a:xfrm>
          <a:custGeom>
            <a:avLst/>
            <a:gdLst>
              <a:gd name="T0" fmla="*/ 0 w 519429"/>
              <a:gd name="T1" fmla="*/ 0 h 105410"/>
              <a:gd name="T2" fmla="*/ 0 w 519429"/>
              <a:gd name="T3" fmla="*/ 97924 h 105410"/>
              <a:gd name="T4" fmla="*/ 515376 w 519429"/>
              <a:gd name="T5" fmla="*/ 97924 h 105410"/>
              <a:gd name="T6" fmla="*/ 0 60000 65536"/>
              <a:gd name="T7" fmla="*/ 0 60000 65536"/>
              <a:gd name="T8" fmla="*/ 0 60000 65536"/>
              <a:gd name="T9" fmla="*/ 0 w 519429"/>
              <a:gd name="T10" fmla="*/ 0 h 105410"/>
              <a:gd name="T11" fmla="*/ 519429 w 519429"/>
              <a:gd name="T12" fmla="*/ 105410 h 105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9429" h="105410">
                <a:moveTo>
                  <a:pt x="0" y="0"/>
                </a:moveTo>
                <a:lnTo>
                  <a:pt x="0" y="105287"/>
                </a:lnTo>
                <a:lnTo>
                  <a:pt x="519165" y="105287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object 91"/>
          <p:cNvSpPr txBox="1"/>
          <p:nvPr/>
        </p:nvSpPr>
        <p:spPr>
          <a:xfrm>
            <a:off x="3935413" y="4892675"/>
            <a:ext cx="206375" cy="20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5" dirty="0">
                <a:latin typeface="Arial"/>
                <a:cs typeface="Arial"/>
              </a:rPr>
              <a:t>IR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46" name="object 92"/>
          <p:cNvSpPr>
            <a:spLocks/>
          </p:cNvSpPr>
          <p:nvPr/>
        </p:nvSpPr>
        <p:spPr bwMode="auto">
          <a:xfrm>
            <a:off x="4564063" y="5010150"/>
            <a:ext cx="134937" cy="58738"/>
          </a:xfrm>
          <a:custGeom>
            <a:avLst/>
            <a:gdLst>
              <a:gd name="T0" fmla="*/ 0 w 135254"/>
              <a:gd name="T1" fmla="*/ 55372 h 59054"/>
              <a:gd name="T2" fmla="*/ 65549 w 135254"/>
              <a:gd name="T3" fmla="*/ 0 h 59054"/>
              <a:gd name="T4" fmla="*/ 131247 w 135254"/>
              <a:gd name="T5" fmla="*/ 55372 h 59054"/>
              <a:gd name="T6" fmla="*/ 0 60000 65536"/>
              <a:gd name="T7" fmla="*/ 0 60000 65536"/>
              <a:gd name="T8" fmla="*/ 0 60000 65536"/>
              <a:gd name="T9" fmla="*/ 0 w 135254"/>
              <a:gd name="T10" fmla="*/ 0 h 59054"/>
              <a:gd name="T11" fmla="*/ 135254 w 135254"/>
              <a:gd name="T12" fmla="*/ 59054 h 590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254" h="59054">
                <a:moveTo>
                  <a:pt x="0" y="59054"/>
                </a:moveTo>
                <a:lnTo>
                  <a:pt x="67421" y="0"/>
                </a:lnTo>
                <a:lnTo>
                  <a:pt x="134995" y="59054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" name="object 93"/>
          <p:cNvSpPr txBox="1"/>
          <p:nvPr/>
        </p:nvSpPr>
        <p:spPr>
          <a:xfrm>
            <a:off x="3482975" y="5162550"/>
            <a:ext cx="228600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Arial"/>
                <a:cs typeface="Arial"/>
              </a:rPr>
              <a:t>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494088" y="5661025"/>
            <a:ext cx="1060450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LD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IN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CLR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49" name="object 95"/>
          <p:cNvSpPr>
            <a:spLocks/>
          </p:cNvSpPr>
          <p:nvPr/>
        </p:nvSpPr>
        <p:spPr bwMode="auto">
          <a:xfrm>
            <a:off x="3389313" y="5335588"/>
            <a:ext cx="1446212" cy="195262"/>
          </a:xfrm>
          <a:custGeom>
            <a:avLst/>
            <a:gdLst>
              <a:gd name="T0" fmla="*/ 0 w 1446529"/>
              <a:gd name="T1" fmla="*/ 191500 h 195579"/>
              <a:gd name="T2" fmla="*/ 1442346 w 1446529"/>
              <a:gd name="T3" fmla="*/ 191500 h 195579"/>
              <a:gd name="T4" fmla="*/ 1442346 w 1446529"/>
              <a:gd name="T5" fmla="*/ 0 h 195579"/>
              <a:gd name="T6" fmla="*/ 0 w 1446529"/>
              <a:gd name="T7" fmla="*/ 0 h 195579"/>
              <a:gd name="T8" fmla="*/ 0 w 1446529"/>
              <a:gd name="T9" fmla="*/ 191500 h 1955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6529"/>
              <a:gd name="T16" fmla="*/ 0 h 195579"/>
              <a:gd name="T17" fmla="*/ 1446529 w 1446529"/>
              <a:gd name="T18" fmla="*/ 195579 h 1955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6529" h="195579">
                <a:moveTo>
                  <a:pt x="0" y="195262"/>
                </a:moveTo>
                <a:lnTo>
                  <a:pt x="1446144" y="195262"/>
                </a:lnTo>
                <a:lnTo>
                  <a:pt x="1446144" y="0"/>
                </a:lnTo>
                <a:lnTo>
                  <a:pt x="0" y="0"/>
                </a:lnTo>
                <a:lnTo>
                  <a:pt x="0" y="195262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0" name="object 96"/>
          <p:cNvSpPr>
            <a:spLocks/>
          </p:cNvSpPr>
          <p:nvPr/>
        </p:nvSpPr>
        <p:spPr bwMode="auto">
          <a:xfrm>
            <a:off x="3576638" y="5530850"/>
            <a:ext cx="0" cy="115888"/>
          </a:xfrm>
          <a:custGeom>
            <a:avLst/>
            <a:gdLst>
              <a:gd name="T0" fmla="*/ 0 h 116204"/>
              <a:gd name="T1" fmla="*/ 112168 h 116204"/>
              <a:gd name="T2" fmla="*/ 0 60000 65536"/>
              <a:gd name="T3" fmla="*/ 0 60000 65536"/>
              <a:gd name="T4" fmla="*/ 0 h 116204"/>
              <a:gd name="T5" fmla="*/ 116204 h 11620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6204">
                <a:moveTo>
                  <a:pt x="0" y="0"/>
                </a:moveTo>
                <a:lnTo>
                  <a:pt x="0" y="115894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1" name="object 97"/>
          <p:cNvSpPr>
            <a:spLocks/>
          </p:cNvSpPr>
          <p:nvPr/>
        </p:nvSpPr>
        <p:spPr bwMode="auto">
          <a:xfrm>
            <a:off x="4343400" y="5534025"/>
            <a:ext cx="0" cy="112713"/>
          </a:xfrm>
          <a:custGeom>
            <a:avLst/>
            <a:gdLst>
              <a:gd name="T0" fmla="*/ 0 h 113029"/>
              <a:gd name="T1" fmla="*/ 108992 h 113029"/>
              <a:gd name="T2" fmla="*/ 0 60000 65536"/>
              <a:gd name="T3" fmla="*/ 0 60000 65536"/>
              <a:gd name="T4" fmla="*/ 0 h 113029"/>
              <a:gd name="T5" fmla="*/ 113029 h 113029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3029">
                <a:moveTo>
                  <a:pt x="0" y="0"/>
                </a:moveTo>
                <a:lnTo>
                  <a:pt x="0" y="11271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2" name="object 98"/>
          <p:cNvSpPr>
            <a:spLocks/>
          </p:cNvSpPr>
          <p:nvPr/>
        </p:nvSpPr>
        <p:spPr bwMode="auto">
          <a:xfrm>
            <a:off x="4654550" y="5538788"/>
            <a:ext cx="508000" cy="115887"/>
          </a:xfrm>
          <a:custGeom>
            <a:avLst/>
            <a:gdLst>
              <a:gd name="T0" fmla="*/ 0 w 508635"/>
              <a:gd name="T1" fmla="*/ 0 h 116204"/>
              <a:gd name="T2" fmla="*/ 0 w 508635"/>
              <a:gd name="T3" fmla="*/ 112457 h 116204"/>
              <a:gd name="T4" fmla="*/ 500572 w 508635"/>
              <a:gd name="T5" fmla="*/ 112457 h 116204"/>
              <a:gd name="T6" fmla="*/ 0 60000 65536"/>
              <a:gd name="T7" fmla="*/ 0 60000 65536"/>
              <a:gd name="T8" fmla="*/ 0 60000 65536"/>
              <a:gd name="T9" fmla="*/ 0 w 508635"/>
              <a:gd name="T10" fmla="*/ 0 h 116204"/>
              <a:gd name="T11" fmla="*/ 508635 w 508635"/>
              <a:gd name="T12" fmla="*/ 116204 h 1162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635" h="116204">
                <a:moveTo>
                  <a:pt x="0" y="0"/>
                </a:moveTo>
                <a:lnTo>
                  <a:pt x="0" y="116204"/>
                </a:lnTo>
                <a:lnTo>
                  <a:pt x="508132" y="116204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" name="object 99"/>
          <p:cNvSpPr txBox="1"/>
          <p:nvPr/>
        </p:nvSpPr>
        <p:spPr>
          <a:xfrm>
            <a:off x="3951288" y="5354638"/>
            <a:ext cx="263525" cy="20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10" dirty="0">
                <a:latin typeface="Arial"/>
                <a:cs typeface="Arial"/>
              </a:rPr>
              <a:t>TR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54" name="object 100"/>
          <p:cNvSpPr>
            <a:spLocks/>
          </p:cNvSpPr>
          <p:nvPr/>
        </p:nvSpPr>
        <p:spPr bwMode="auto">
          <a:xfrm>
            <a:off x="4586288" y="5470525"/>
            <a:ext cx="134937" cy="49213"/>
          </a:xfrm>
          <a:custGeom>
            <a:avLst/>
            <a:gdLst>
              <a:gd name="T0" fmla="*/ 0 w 135254"/>
              <a:gd name="T1" fmla="*/ 45868 h 49529"/>
              <a:gd name="T2" fmla="*/ 65549 w 135254"/>
              <a:gd name="T3" fmla="*/ 0 h 49529"/>
              <a:gd name="T4" fmla="*/ 131247 w 135254"/>
              <a:gd name="T5" fmla="*/ 45868 h 49529"/>
              <a:gd name="T6" fmla="*/ 0 60000 65536"/>
              <a:gd name="T7" fmla="*/ 0 60000 65536"/>
              <a:gd name="T8" fmla="*/ 0 60000 65536"/>
              <a:gd name="T9" fmla="*/ 0 w 135254"/>
              <a:gd name="T10" fmla="*/ 0 h 49529"/>
              <a:gd name="T11" fmla="*/ 135254 w 135254"/>
              <a:gd name="T12" fmla="*/ 49529 h 495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254" h="49529">
                <a:moveTo>
                  <a:pt x="0" y="49529"/>
                </a:moveTo>
                <a:lnTo>
                  <a:pt x="67421" y="0"/>
                </a:lnTo>
                <a:lnTo>
                  <a:pt x="134995" y="4952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5" name="object 101"/>
          <p:cNvSpPr>
            <a:spLocks/>
          </p:cNvSpPr>
          <p:nvPr/>
        </p:nvSpPr>
        <p:spPr bwMode="auto">
          <a:xfrm>
            <a:off x="3406775" y="5864225"/>
            <a:ext cx="869950" cy="203200"/>
          </a:xfrm>
          <a:custGeom>
            <a:avLst/>
            <a:gdLst>
              <a:gd name="T0" fmla="*/ 0 w 869950"/>
              <a:gd name="T1" fmla="*/ 203204 h 203200"/>
              <a:gd name="T2" fmla="*/ 869954 w 869950"/>
              <a:gd name="T3" fmla="*/ 203204 h 203200"/>
              <a:gd name="T4" fmla="*/ 869954 w 869950"/>
              <a:gd name="T5" fmla="*/ 0 h 203200"/>
              <a:gd name="T6" fmla="*/ 0 w 869950"/>
              <a:gd name="T7" fmla="*/ 0 h 203200"/>
              <a:gd name="T8" fmla="*/ 0 w 869950"/>
              <a:gd name="T9" fmla="*/ 203204 h 203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9950"/>
              <a:gd name="T16" fmla="*/ 0 h 203200"/>
              <a:gd name="T17" fmla="*/ 869950 w 869950"/>
              <a:gd name="T18" fmla="*/ 203200 h 203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9950" h="203200">
                <a:moveTo>
                  <a:pt x="0" y="203204"/>
                </a:moveTo>
                <a:lnTo>
                  <a:pt x="869954" y="203204"/>
                </a:lnTo>
                <a:lnTo>
                  <a:pt x="869954" y="0"/>
                </a:lnTo>
                <a:lnTo>
                  <a:pt x="0" y="0"/>
                </a:lnTo>
                <a:lnTo>
                  <a:pt x="0" y="203204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" name="object 102"/>
          <p:cNvSpPr txBox="1"/>
          <p:nvPr/>
        </p:nvSpPr>
        <p:spPr>
          <a:xfrm>
            <a:off x="3595688" y="5884863"/>
            <a:ext cx="530225" cy="20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-10" dirty="0">
                <a:latin typeface="Arial"/>
                <a:cs typeface="Arial"/>
              </a:rPr>
              <a:t>UT</a:t>
            </a:r>
            <a:r>
              <a:rPr sz="1400" b="1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57" name="object 103"/>
          <p:cNvSpPr>
            <a:spLocks/>
          </p:cNvSpPr>
          <p:nvPr/>
        </p:nvSpPr>
        <p:spPr bwMode="auto">
          <a:xfrm>
            <a:off x="3592513" y="6073775"/>
            <a:ext cx="0" cy="101600"/>
          </a:xfrm>
          <a:custGeom>
            <a:avLst/>
            <a:gdLst>
              <a:gd name="T0" fmla="*/ 0 h 101600"/>
              <a:gd name="T1" fmla="*/ 101608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608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8" name="object 104"/>
          <p:cNvSpPr>
            <a:spLocks/>
          </p:cNvSpPr>
          <p:nvPr/>
        </p:nvSpPr>
        <p:spPr bwMode="auto">
          <a:xfrm>
            <a:off x="4164013" y="6076950"/>
            <a:ext cx="1206500" cy="107950"/>
          </a:xfrm>
          <a:custGeom>
            <a:avLst/>
            <a:gdLst>
              <a:gd name="T0" fmla="*/ 0 w 1207135"/>
              <a:gd name="T1" fmla="*/ 0 h 107314"/>
              <a:gd name="T2" fmla="*/ 0 w 1207135"/>
              <a:gd name="T3" fmla="*/ 114570 h 107314"/>
              <a:gd name="T4" fmla="*/ 1199017 w 1207135"/>
              <a:gd name="T5" fmla="*/ 114570 h 107314"/>
              <a:gd name="T6" fmla="*/ 0 60000 65536"/>
              <a:gd name="T7" fmla="*/ 0 60000 65536"/>
              <a:gd name="T8" fmla="*/ 0 60000 65536"/>
              <a:gd name="T9" fmla="*/ 0 w 1207135"/>
              <a:gd name="T10" fmla="*/ 0 h 107314"/>
              <a:gd name="T11" fmla="*/ 1207135 w 1207135"/>
              <a:gd name="T12" fmla="*/ 107314 h 1073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7135" h="107314">
                <a:moveTo>
                  <a:pt x="0" y="0"/>
                </a:moveTo>
                <a:lnTo>
                  <a:pt x="0" y="106728"/>
                </a:lnTo>
                <a:lnTo>
                  <a:pt x="1206611" y="106728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59" name="object 105"/>
          <p:cNvSpPr>
            <a:spLocks/>
          </p:cNvSpPr>
          <p:nvPr/>
        </p:nvSpPr>
        <p:spPr bwMode="auto">
          <a:xfrm>
            <a:off x="4095750" y="6005513"/>
            <a:ext cx="123825" cy="57150"/>
          </a:xfrm>
          <a:custGeom>
            <a:avLst/>
            <a:gdLst>
              <a:gd name="T0" fmla="*/ 0 w 124460"/>
              <a:gd name="T1" fmla="*/ 50398 h 57785"/>
              <a:gd name="T2" fmla="*/ 63666 w 124460"/>
              <a:gd name="T3" fmla="*/ 0 h 57785"/>
              <a:gd name="T4" fmla="*/ 116583 w 124460"/>
              <a:gd name="T5" fmla="*/ 50398 h 57785"/>
              <a:gd name="T6" fmla="*/ 0 60000 65536"/>
              <a:gd name="T7" fmla="*/ 0 60000 65536"/>
              <a:gd name="T8" fmla="*/ 0 60000 65536"/>
              <a:gd name="T9" fmla="*/ 0 w 124460"/>
              <a:gd name="T10" fmla="*/ 0 h 57785"/>
              <a:gd name="T11" fmla="*/ 124460 w 124460"/>
              <a:gd name="T12" fmla="*/ 57785 h 577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460" h="57785">
                <a:moveTo>
                  <a:pt x="0" y="57543"/>
                </a:moveTo>
                <a:lnTo>
                  <a:pt x="67696" y="0"/>
                </a:lnTo>
                <a:lnTo>
                  <a:pt x="123962" y="57543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0" name="object 106"/>
          <p:cNvSpPr>
            <a:spLocks/>
          </p:cNvSpPr>
          <p:nvPr/>
        </p:nvSpPr>
        <p:spPr bwMode="auto">
          <a:xfrm>
            <a:off x="1955800" y="4051300"/>
            <a:ext cx="0" cy="606425"/>
          </a:xfrm>
          <a:custGeom>
            <a:avLst/>
            <a:gdLst>
              <a:gd name="T0" fmla="*/ 0 h 606425"/>
              <a:gd name="T1" fmla="*/ 606420 h 606425"/>
              <a:gd name="T2" fmla="*/ 0 60000 65536"/>
              <a:gd name="T3" fmla="*/ 0 60000 65536"/>
              <a:gd name="T4" fmla="*/ 0 h 606425"/>
              <a:gd name="T5" fmla="*/ 606425 h 60642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606425">
                <a:moveTo>
                  <a:pt x="0" y="0"/>
                </a:moveTo>
                <a:lnTo>
                  <a:pt x="0" y="60642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1" name="object 107"/>
          <p:cNvSpPr>
            <a:spLocks/>
          </p:cNvSpPr>
          <p:nvPr/>
        </p:nvSpPr>
        <p:spPr bwMode="auto">
          <a:xfrm>
            <a:off x="1939925" y="4667250"/>
            <a:ext cx="1431925" cy="0"/>
          </a:xfrm>
          <a:custGeom>
            <a:avLst/>
            <a:gdLst>
              <a:gd name="T0" fmla="*/ 1431929 w 1431925"/>
              <a:gd name="T1" fmla="*/ 0 w 1431925"/>
              <a:gd name="T2" fmla="*/ 0 60000 65536"/>
              <a:gd name="T3" fmla="*/ 0 60000 65536"/>
              <a:gd name="T4" fmla="*/ 0 w 1431925"/>
              <a:gd name="T5" fmla="*/ 1431925 w 143192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31925">
                <a:moveTo>
                  <a:pt x="1431929" y="0"/>
                </a:moveTo>
                <a:lnTo>
                  <a:pt x="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2" name="object 108"/>
          <p:cNvSpPr>
            <a:spLocks/>
          </p:cNvSpPr>
          <p:nvPr/>
        </p:nvSpPr>
        <p:spPr bwMode="auto">
          <a:xfrm>
            <a:off x="1785938" y="6326188"/>
            <a:ext cx="4143375" cy="0"/>
          </a:xfrm>
          <a:custGeom>
            <a:avLst/>
            <a:gdLst>
              <a:gd name="T0" fmla="*/ 0 w 4143375"/>
              <a:gd name="T1" fmla="*/ 4143369 w 4143375"/>
              <a:gd name="T2" fmla="*/ 0 60000 65536"/>
              <a:gd name="T3" fmla="*/ 0 60000 65536"/>
              <a:gd name="T4" fmla="*/ 0 w 4143375"/>
              <a:gd name="T5" fmla="*/ 4143375 w 414337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4143375">
                <a:moveTo>
                  <a:pt x="0" y="0"/>
                </a:moveTo>
                <a:lnTo>
                  <a:pt x="4143368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3" name="object 109"/>
          <p:cNvSpPr>
            <a:spLocks/>
          </p:cNvSpPr>
          <p:nvPr/>
        </p:nvSpPr>
        <p:spPr bwMode="auto">
          <a:xfrm>
            <a:off x="1611313" y="6489700"/>
            <a:ext cx="4511675" cy="0"/>
          </a:xfrm>
          <a:custGeom>
            <a:avLst/>
            <a:gdLst>
              <a:gd name="T0" fmla="*/ 0 w 4511675"/>
              <a:gd name="T1" fmla="*/ 4511687 w 4511675"/>
              <a:gd name="T2" fmla="*/ 0 60000 65536"/>
              <a:gd name="T3" fmla="*/ 0 60000 65536"/>
              <a:gd name="T4" fmla="*/ 0 w 4511675"/>
              <a:gd name="T5" fmla="*/ 4511675 w 451167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4511675">
                <a:moveTo>
                  <a:pt x="0" y="0"/>
                </a:moveTo>
                <a:lnTo>
                  <a:pt x="4511686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" name="object 110"/>
          <p:cNvSpPr txBox="1"/>
          <p:nvPr/>
        </p:nvSpPr>
        <p:spPr>
          <a:xfrm>
            <a:off x="3079750" y="6151563"/>
            <a:ext cx="1423988" cy="355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26720" fontAlgn="auto">
              <a:lnSpc>
                <a:spcPts val="14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5" dirty="0">
                <a:latin typeface="Arial"/>
                <a:cs typeface="Arial"/>
              </a:rPr>
              <a:t>LD</a:t>
            </a:r>
            <a:endParaRPr sz="1200">
              <a:latin typeface="Arial"/>
              <a:cs typeface="Arial"/>
            </a:endParaRPr>
          </a:p>
          <a:p>
            <a:pPr marL="12700" fontAlgn="auto">
              <a:lnSpc>
                <a:spcPts val="14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1</a:t>
            </a:r>
            <a:r>
              <a:rPr sz="1200" b="1" spc="5" dirty="0">
                <a:latin typeface="Arial"/>
                <a:cs typeface="Arial"/>
              </a:rPr>
              <a:t>6</a:t>
            </a:r>
            <a:r>
              <a:rPr sz="1200" b="1" spc="-5" dirty="0">
                <a:latin typeface="Arial"/>
                <a:cs typeface="Arial"/>
              </a:rPr>
              <a:t>-bit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comm</a:t>
            </a:r>
            <a:r>
              <a:rPr sz="1200" b="1" spc="-10" dirty="0">
                <a:latin typeface="Arial"/>
                <a:cs typeface="Arial"/>
              </a:rPr>
              <a:t>on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bus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330825" y="6008688"/>
            <a:ext cx="441325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5" dirty="0">
                <a:latin typeface="Arial"/>
                <a:cs typeface="Arial"/>
              </a:rPr>
              <a:t>Clo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66" name="object 112"/>
          <p:cNvSpPr>
            <a:spLocks/>
          </p:cNvSpPr>
          <p:nvPr/>
        </p:nvSpPr>
        <p:spPr bwMode="auto">
          <a:xfrm>
            <a:off x="4654550" y="6365875"/>
            <a:ext cx="107950" cy="61913"/>
          </a:xfrm>
          <a:custGeom>
            <a:avLst/>
            <a:gdLst>
              <a:gd name="T0" fmla="*/ 98450 w 107950"/>
              <a:gd name="T1" fmla="*/ 0 h 62229"/>
              <a:gd name="T2" fmla="*/ 0 w 107950"/>
              <a:gd name="T3" fmla="*/ 34813 h 62229"/>
              <a:gd name="T4" fmla="*/ 103743 w 107950"/>
              <a:gd name="T5" fmla="*/ 58264 h 62229"/>
              <a:gd name="T6" fmla="*/ 106901 w 107950"/>
              <a:gd name="T7" fmla="*/ 46641 h 62229"/>
              <a:gd name="T8" fmla="*/ 107960 w 107950"/>
              <a:gd name="T9" fmla="*/ 34710 h 62229"/>
              <a:gd name="T10" fmla="*/ 106891 w 107950"/>
              <a:gd name="T11" fmla="*/ 22820 h 62229"/>
              <a:gd name="T12" fmla="*/ 103721 w 107950"/>
              <a:gd name="T13" fmla="*/ 11191 h 62229"/>
              <a:gd name="T14" fmla="*/ 98450 w 107950"/>
              <a:gd name="T15" fmla="*/ 0 h 6222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7950"/>
              <a:gd name="T25" fmla="*/ 0 h 62229"/>
              <a:gd name="T26" fmla="*/ 107950 w 107950"/>
              <a:gd name="T27" fmla="*/ 62229 h 6222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7950" h="62229">
                <a:moveTo>
                  <a:pt x="98450" y="0"/>
                </a:moveTo>
                <a:lnTo>
                  <a:pt x="0" y="37005"/>
                </a:lnTo>
                <a:lnTo>
                  <a:pt x="103743" y="61933"/>
                </a:lnTo>
                <a:lnTo>
                  <a:pt x="106901" y="49578"/>
                </a:lnTo>
                <a:lnTo>
                  <a:pt x="107960" y="36897"/>
                </a:lnTo>
                <a:lnTo>
                  <a:pt x="106891" y="24257"/>
                </a:lnTo>
                <a:lnTo>
                  <a:pt x="103721" y="11895"/>
                </a:lnTo>
                <a:lnTo>
                  <a:pt x="984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7" name="object 113"/>
          <p:cNvSpPr>
            <a:spLocks/>
          </p:cNvSpPr>
          <p:nvPr/>
        </p:nvSpPr>
        <p:spPr bwMode="auto">
          <a:xfrm>
            <a:off x="4756150" y="6402388"/>
            <a:ext cx="395288" cy="0"/>
          </a:xfrm>
          <a:custGeom>
            <a:avLst/>
            <a:gdLst>
              <a:gd name="T0" fmla="*/ 0 w 395604"/>
              <a:gd name="T1" fmla="*/ 391582 w 395604"/>
              <a:gd name="T2" fmla="*/ 0 60000 65536"/>
              <a:gd name="T3" fmla="*/ 0 60000 65536"/>
              <a:gd name="T4" fmla="*/ 0 w 395604"/>
              <a:gd name="T5" fmla="*/ 395604 w 39560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395604">
                <a:moveTo>
                  <a:pt x="0" y="0"/>
                </a:moveTo>
                <a:lnTo>
                  <a:pt x="395356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8" name="object 114"/>
          <p:cNvSpPr>
            <a:spLocks/>
          </p:cNvSpPr>
          <p:nvPr/>
        </p:nvSpPr>
        <p:spPr bwMode="auto">
          <a:xfrm>
            <a:off x="2289175" y="6365875"/>
            <a:ext cx="106363" cy="61913"/>
          </a:xfrm>
          <a:custGeom>
            <a:avLst/>
            <a:gdLst>
              <a:gd name="T0" fmla="*/ 93619 w 106680"/>
              <a:gd name="T1" fmla="*/ 0 h 62229"/>
              <a:gd name="T2" fmla="*/ 0 w 106680"/>
              <a:gd name="T3" fmla="*/ 34813 h 62229"/>
              <a:gd name="T4" fmla="*/ 98644 w 106680"/>
              <a:gd name="T5" fmla="*/ 58300 h 62229"/>
              <a:gd name="T6" fmla="*/ 101664 w 106680"/>
              <a:gd name="T7" fmla="*/ 46666 h 62229"/>
              <a:gd name="T8" fmla="*/ 102684 w 106680"/>
              <a:gd name="T9" fmla="*/ 34736 h 62229"/>
              <a:gd name="T10" fmla="*/ 101633 w 106680"/>
              <a:gd name="T11" fmla="*/ 22837 h 62229"/>
              <a:gd name="T12" fmla="*/ 98575 w 106680"/>
              <a:gd name="T13" fmla="*/ 11199 h 62229"/>
              <a:gd name="T14" fmla="*/ 93619 w 106680"/>
              <a:gd name="T15" fmla="*/ 0 h 6222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680"/>
              <a:gd name="T25" fmla="*/ 0 h 62229"/>
              <a:gd name="T26" fmla="*/ 106680 w 106680"/>
              <a:gd name="T27" fmla="*/ 62229 h 6222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680" h="62229">
                <a:moveTo>
                  <a:pt x="97023" y="0"/>
                </a:moveTo>
                <a:lnTo>
                  <a:pt x="0" y="37005"/>
                </a:lnTo>
                <a:lnTo>
                  <a:pt x="102231" y="61974"/>
                </a:lnTo>
                <a:lnTo>
                  <a:pt x="105360" y="49606"/>
                </a:lnTo>
                <a:lnTo>
                  <a:pt x="106417" y="36926"/>
                </a:lnTo>
                <a:lnTo>
                  <a:pt x="105328" y="24276"/>
                </a:lnTo>
                <a:lnTo>
                  <a:pt x="102160" y="11904"/>
                </a:lnTo>
                <a:lnTo>
                  <a:pt x="970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69" name="object 115"/>
          <p:cNvSpPr>
            <a:spLocks/>
          </p:cNvSpPr>
          <p:nvPr/>
        </p:nvSpPr>
        <p:spPr bwMode="auto">
          <a:xfrm>
            <a:off x="2384425" y="6402388"/>
            <a:ext cx="407988" cy="0"/>
          </a:xfrm>
          <a:custGeom>
            <a:avLst/>
            <a:gdLst>
              <a:gd name="T0" fmla="*/ 0 w 408305"/>
              <a:gd name="T1" fmla="*/ 404264 w 408305"/>
              <a:gd name="T2" fmla="*/ 0 60000 65536"/>
              <a:gd name="T3" fmla="*/ 0 60000 65536"/>
              <a:gd name="T4" fmla="*/ 0 w 408305"/>
              <a:gd name="T5" fmla="*/ 408305 w 40830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408305">
                <a:moveTo>
                  <a:pt x="0" y="0"/>
                </a:moveTo>
                <a:lnTo>
                  <a:pt x="408050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0" name="object 116"/>
          <p:cNvSpPr>
            <a:spLocks/>
          </p:cNvSpPr>
          <p:nvPr/>
        </p:nvSpPr>
        <p:spPr bwMode="auto">
          <a:xfrm>
            <a:off x="1611313" y="846138"/>
            <a:ext cx="3175" cy="5648325"/>
          </a:xfrm>
          <a:custGeom>
            <a:avLst/>
            <a:gdLst>
              <a:gd name="T0" fmla="*/ 0 w 3175"/>
              <a:gd name="T1" fmla="*/ 0 h 5648325"/>
              <a:gd name="T2" fmla="*/ 3166 w 3175"/>
              <a:gd name="T3" fmla="*/ 5648277 h 5648325"/>
              <a:gd name="T4" fmla="*/ 0 60000 65536"/>
              <a:gd name="T5" fmla="*/ 0 60000 65536"/>
              <a:gd name="T6" fmla="*/ 0 w 3175"/>
              <a:gd name="T7" fmla="*/ 0 h 5648325"/>
              <a:gd name="T8" fmla="*/ 3175 w 3175"/>
              <a:gd name="T9" fmla="*/ 5648325 h 56483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75" h="5648325">
                <a:moveTo>
                  <a:pt x="0" y="0"/>
                </a:moveTo>
                <a:lnTo>
                  <a:pt x="3166" y="564827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1" name="object 117"/>
          <p:cNvSpPr>
            <a:spLocks/>
          </p:cNvSpPr>
          <p:nvPr/>
        </p:nvSpPr>
        <p:spPr bwMode="auto">
          <a:xfrm>
            <a:off x="3336925" y="1314450"/>
            <a:ext cx="104775" cy="74613"/>
          </a:xfrm>
          <a:custGeom>
            <a:avLst/>
            <a:gdLst>
              <a:gd name="T0" fmla="*/ 7445 w 105410"/>
              <a:gd name="T1" fmla="*/ 0 h 74930"/>
              <a:gd name="T2" fmla="*/ 3833 w 105410"/>
              <a:gd name="T3" fmla="*/ 8803 h 74930"/>
              <a:gd name="T4" fmla="*/ 1315 w 105410"/>
              <a:gd name="T5" fmla="*/ 18956 h 74930"/>
              <a:gd name="T6" fmla="*/ 0 w 105410"/>
              <a:gd name="T7" fmla="*/ 31480 h 74930"/>
              <a:gd name="T8" fmla="*/ 19 w 105410"/>
              <a:gd name="T9" fmla="*/ 47398 h 74930"/>
              <a:gd name="T10" fmla="*/ 2674 w 105410"/>
              <a:gd name="T11" fmla="*/ 59237 h 74930"/>
              <a:gd name="T12" fmla="*/ 7069 w 105410"/>
              <a:gd name="T13" fmla="*/ 70639 h 74930"/>
              <a:gd name="T14" fmla="*/ 98039 w 105410"/>
              <a:gd name="T15" fmla="*/ 35759 h 74930"/>
              <a:gd name="T16" fmla="*/ 7445 w 105410"/>
              <a:gd name="T17" fmla="*/ 0 h 749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30"/>
              <a:gd name="T29" fmla="*/ 105410 w 105410"/>
              <a:gd name="T30" fmla="*/ 74930 h 749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30">
                <a:moveTo>
                  <a:pt x="8005" y="0"/>
                </a:moveTo>
                <a:lnTo>
                  <a:pt x="4122" y="9263"/>
                </a:lnTo>
                <a:lnTo>
                  <a:pt x="1411" y="19946"/>
                </a:lnTo>
                <a:lnTo>
                  <a:pt x="0" y="33123"/>
                </a:lnTo>
                <a:lnTo>
                  <a:pt x="19" y="49871"/>
                </a:lnTo>
                <a:lnTo>
                  <a:pt x="2874" y="62329"/>
                </a:lnTo>
                <a:lnTo>
                  <a:pt x="7601" y="74325"/>
                </a:lnTo>
                <a:lnTo>
                  <a:pt x="105411" y="37627"/>
                </a:lnTo>
                <a:lnTo>
                  <a:pt x="80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2" name="object 118"/>
          <p:cNvSpPr>
            <a:spLocks/>
          </p:cNvSpPr>
          <p:nvPr/>
        </p:nvSpPr>
        <p:spPr bwMode="auto">
          <a:xfrm>
            <a:off x="1785938" y="1360488"/>
            <a:ext cx="1547812" cy="0"/>
          </a:xfrm>
          <a:custGeom>
            <a:avLst/>
            <a:gdLst>
              <a:gd name="T0" fmla="*/ 0 w 1548129"/>
              <a:gd name="T1" fmla="*/ 1543954 w 1548129"/>
              <a:gd name="T2" fmla="*/ 0 60000 65536"/>
              <a:gd name="T3" fmla="*/ 0 60000 65536"/>
              <a:gd name="T4" fmla="*/ 0 w 1548129"/>
              <a:gd name="T5" fmla="*/ 1548129 w 1548129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548129">
                <a:moveTo>
                  <a:pt x="0" y="0"/>
                </a:moveTo>
                <a:lnTo>
                  <a:pt x="1547753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3" name="object 119"/>
          <p:cNvSpPr>
            <a:spLocks/>
          </p:cNvSpPr>
          <p:nvPr/>
        </p:nvSpPr>
        <p:spPr bwMode="auto">
          <a:xfrm>
            <a:off x="3489325" y="2025650"/>
            <a:ext cx="104775" cy="65088"/>
          </a:xfrm>
          <a:custGeom>
            <a:avLst/>
            <a:gdLst>
              <a:gd name="T0" fmla="*/ 3872 w 106045"/>
              <a:gd name="T1" fmla="*/ 0 h 64769"/>
              <a:gd name="T2" fmla="*/ 1368 w 106045"/>
              <a:gd name="T3" fmla="*/ 11265 h 64769"/>
              <a:gd name="T4" fmla="*/ 41 w 106045"/>
              <a:gd name="T5" fmla="*/ 25093 h 64769"/>
              <a:gd name="T6" fmla="*/ 0 w 106045"/>
              <a:gd name="T7" fmla="*/ 42602 h 64769"/>
              <a:gd name="T8" fmla="*/ 2470 w 106045"/>
              <a:gd name="T9" fmla="*/ 55803 h 64769"/>
              <a:gd name="T10" fmla="*/ 6625 w 106045"/>
              <a:gd name="T11" fmla="*/ 68506 h 64769"/>
              <a:gd name="T12" fmla="*/ 91267 w 106045"/>
              <a:gd name="T13" fmla="*/ 30355 h 64769"/>
              <a:gd name="T14" fmla="*/ 3872 w 106045"/>
              <a:gd name="T15" fmla="*/ 0 h 647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6045"/>
              <a:gd name="T25" fmla="*/ 0 h 64769"/>
              <a:gd name="T26" fmla="*/ 106045 w 106045"/>
              <a:gd name="T27" fmla="*/ 64769 h 647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6045" h="64769">
                <a:moveTo>
                  <a:pt x="4475" y="0"/>
                </a:moveTo>
                <a:lnTo>
                  <a:pt x="1581" y="10620"/>
                </a:lnTo>
                <a:lnTo>
                  <a:pt x="44" y="23656"/>
                </a:lnTo>
                <a:lnTo>
                  <a:pt x="0" y="40160"/>
                </a:lnTo>
                <a:lnTo>
                  <a:pt x="2854" y="52609"/>
                </a:lnTo>
                <a:lnTo>
                  <a:pt x="7653" y="64584"/>
                </a:lnTo>
                <a:lnTo>
                  <a:pt x="105464" y="28617"/>
                </a:lnTo>
                <a:lnTo>
                  <a:pt x="44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4" name="object 120"/>
          <p:cNvSpPr>
            <a:spLocks/>
          </p:cNvSpPr>
          <p:nvPr/>
        </p:nvSpPr>
        <p:spPr bwMode="auto">
          <a:xfrm>
            <a:off x="1803400" y="2063750"/>
            <a:ext cx="1682750" cy="0"/>
          </a:xfrm>
          <a:custGeom>
            <a:avLst/>
            <a:gdLst>
              <a:gd name="T0" fmla="*/ 0 w 1682750"/>
              <a:gd name="T1" fmla="*/ 1682745 w 1682750"/>
              <a:gd name="T2" fmla="*/ 0 60000 65536"/>
              <a:gd name="T3" fmla="*/ 0 60000 65536"/>
              <a:gd name="T4" fmla="*/ 0 w 1682750"/>
              <a:gd name="T5" fmla="*/ 1682750 w 168275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682750">
                <a:moveTo>
                  <a:pt x="0" y="0"/>
                </a:moveTo>
                <a:lnTo>
                  <a:pt x="1682745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5" name="object 121"/>
          <p:cNvSpPr>
            <a:spLocks/>
          </p:cNvSpPr>
          <p:nvPr/>
        </p:nvSpPr>
        <p:spPr bwMode="auto">
          <a:xfrm>
            <a:off x="3489325" y="2574925"/>
            <a:ext cx="104775" cy="74613"/>
          </a:xfrm>
          <a:custGeom>
            <a:avLst/>
            <a:gdLst>
              <a:gd name="T0" fmla="*/ 7445 w 105410"/>
              <a:gd name="T1" fmla="*/ 0 h 74930"/>
              <a:gd name="T2" fmla="*/ 3833 w 105410"/>
              <a:gd name="T3" fmla="*/ 8807 h 74930"/>
              <a:gd name="T4" fmla="*/ 1315 w 105410"/>
              <a:gd name="T5" fmla="*/ 18967 h 74930"/>
              <a:gd name="T6" fmla="*/ 0 w 105410"/>
              <a:gd name="T7" fmla="*/ 31492 h 74930"/>
              <a:gd name="T8" fmla="*/ 19 w 105410"/>
              <a:gd name="T9" fmla="*/ 47398 h 74930"/>
              <a:gd name="T10" fmla="*/ 2674 w 105410"/>
              <a:gd name="T11" fmla="*/ 59237 h 74930"/>
              <a:gd name="T12" fmla="*/ 7069 w 105410"/>
              <a:gd name="T13" fmla="*/ 70639 h 74930"/>
              <a:gd name="T14" fmla="*/ 98039 w 105410"/>
              <a:gd name="T15" fmla="*/ 35759 h 74930"/>
              <a:gd name="T16" fmla="*/ 7445 w 105410"/>
              <a:gd name="T17" fmla="*/ 0 h 749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30"/>
              <a:gd name="T29" fmla="*/ 105410 w 105410"/>
              <a:gd name="T30" fmla="*/ 74930 h 7493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30">
                <a:moveTo>
                  <a:pt x="8005" y="0"/>
                </a:moveTo>
                <a:lnTo>
                  <a:pt x="4122" y="9267"/>
                </a:lnTo>
                <a:lnTo>
                  <a:pt x="1411" y="19957"/>
                </a:lnTo>
                <a:lnTo>
                  <a:pt x="0" y="33136"/>
                </a:lnTo>
                <a:lnTo>
                  <a:pt x="19" y="49871"/>
                </a:lnTo>
                <a:lnTo>
                  <a:pt x="2874" y="62329"/>
                </a:lnTo>
                <a:lnTo>
                  <a:pt x="7601" y="74325"/>
                </a:lnTo>
                <a:lnTo>
                  <a:pt x="105411" y="37627"/>
                </a:lnTo>
                <a:lnTo>
                  <a:pt x="80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6" name="object 122"/>
          <p:cNvSpPr>
            <a:spLocks/>
          </p:cNvSpPr>
          <p:nvPr/>
        </p:nvSpPr>
        <p:spPr bwMode="auto">
          <a:xfrm>
            <a:off x="1803400" y="2620963"/>
            <a:ext cx="1682750" cy="0"/>
          </a:xfrm>
          <a:custGeom>
            <a:avLst/>
            <a:gdLst>
              <a:gd name="T0" fmla="*/ 0 w 1682750"/>
              <a:gd name="T1" fmla="*/ 1682745 w 1682750"/>
              <a:gd name="T2" fmla="*/ 0 60000 65536"/>
              <a:gd name="T3" fmla="*/ 0 60000 65536"/>
              <a:gd name="T4" fmla="*/ 0 w 1682750"/>
              <a:gd name="T5" fmla="*/ 1682750 w 1682750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682750">
                <a:moveTo>
                  <a:pt x="0" y="0"/>
                </a:moveTo>
                <a:lnTo>
                  <a:pt x="1682745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7" name="object 123"/>
          <p:cNvSpPr>
            <a:spLocks/>
          </p:cNvSpPr>
          <p:nvPr/>
        </p:nvSpPr>
        <p:spPr bwMode="auto">
          <a:xfrm>
            <a:off x="3279775" y="3186113"/>
            <a:ext cx="106363" cy="74612"/>
          </a:xfrm>
          <a:custGeom>
            <a:avLst/>
            <a:gdLst>
              <a:gd name="T0" fmla="*/ 7236 w 107314"/>
              <a:gd name="T1" fmla="*/ 0 h 74929"/>
              <a:gd name="T2" fmla="*/ 3710 w 107314"/>
              <a:gd name="T3" fmla="*/ 8806 h 74929"/>
              <a:gd name="T4" fmla="*/ 1264 w 107314"/>
              <a:gd name="T5" fmla="*/ 18989 h 74929"/>
              <a:gd name="T6" fmla="*/ 0 w 107314"/>
              <a:gd name="T7" fmla="*/ 31534 h 74929"/>
              <a:gd name="T8" fmla="*/ 32 w 107314"/>
              <a:gd name="T9" fmla="*/ 47428 h 74929"/>
              <a:gd name="T10" fmla="*/ 2629 w 107314"/>
              <a:gd name="T11" fmla="*/ 59221 h 74929"/>
              <a:gd name="T12" fmla="*/ 6961 w 107314"/>
              <a:gd name="T13" fmla="*/ 70632 h 74929"/>
              <a:gd name="T14" fmla="*/ 96205 w 107314"/>
              <a:gd name="T15" fmla="*/ 35638 h 74929"/>
              <a:gd name="T16" fmla="*/ 7236 w 107314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314"/>
              <a:gd name="T28" fmla="*/ 0 h 74929"/>
              <a:gd name="T29" fmla="*/ 107314 w 107314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314" h="74929">
                <a:moveTo>
                  <a:pt x="8051" y="0"/>
                </a:moveTo>
                <a:lnTo>
                  <a:pt x="4128" y="9266"/>
                </a:lnTo>
                <a:lnTo>
                  <a:pt x="1405" y="19980"/>
                </a:lnTo>
                <a:lnTo>
                  <a:pt x="0" y="33180"/>
                </a:lnTo>
                <a:lnTo>
                  <a:pt x="32" y="49903"/>
                </a:lnTo>
                <a:lnTo>
                  <a:pt x="2926" y="62313"/>
                </a:lnTo>
                <a:lnTo>
                  <a:pt x="7745" y="74318"/>
                </a:lnTo>
                <a:lnTo>
                  <a:pt x="107049" y="37498"/>
                </a:lnTo>
                <a:lnTo>
                  <a:pt x="805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8" name="object 124"/>
          <p:cNvSpPr>
            <a:spLocks/>
          </p:cNvSpPr>
          <p:nvPr/>
        </p:nvSpPr>
        <p:spPr bwMode="auto">
          <a:xfrm>
            <a:off x="1785938" y="3232150"/>
            <a:ext cx="1490662" cy="0"/>
          </a:xfrm>
          <a:custGeom>
            <a:avLst/>
            <a:gdLst>
              <a:gd name="T0" fmla="*/ 0 w 1490979"/>
              <a:gd name="T1" fmla="*/ 1486804 w 1490979"/>
              <a:gd name="T2" fmla="*/ 0 60000 65536"/>
              <a:gd name="T3" fmla="*/ 0 60000 65536"/>
              <a:gd name="T4" fmla="*/ 0 w 1490979"/>
              <a:gd name="T5" fmla="*/ 1490979 w 1490979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90979">
                <a:moveTo>
                  <a:pt x="0" y="0"/>
                </a:moveTo>
                <a:lnTo>
                  <a:pt x="1490603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79" name="object 125"/>
          <p:cNvSpPr>
            <a:spLocks/>
          </p:cNvSpPr>
          <p:nvPr/>
        </p:nvSpPr>
        <p:spPr bwMode="auto">
          <a:xfrm>
            <a:off x="3263900" y="4926013"/>
            <a:ext cx="104775" cy="74612"/>
          </a:xfrm>
          <a:custGeom>
            <a:avLst/>
            <a:gdLst>
              <a:gd name="T0" fmla="*/ 7395 w 105410"/>
              <a:gd name="T1" fmla="*/ 0 h 74929"/>
              <a:gd name="T2" fmla="*/ 3805 w 105410"/>
              <a:gd name="T3" fmla="*/ 8807 h 74929"/>
              <a:gd name="T4" fmla="*/ 1300 w 105410"/>
              <a:gd name="T5" fmla="*/ 18992 h 74929"/>
              <a:gd name="T6" fmla="*/ 0 w 105410"/>
              <a:gd name="T7" fmla="*/ 31541 h 74929"/>
              <a:gd name="T8" fmla="*/ 29 w 105410"/>
              <a:gd name="T9" fmla="*/ 47440 h 74929"/>
              <a:gd name="T10" fmla="*/ 2691 w 105410"/>
              <a:gd name="T11" fmla="*/ 59240 h 74929"/>
              <a:gd name="T12" fmla="*/ 7093 w 105410"/>
              <a:gd name="T13" fmla="*/ 70658 h 74929"/>
              <a:gd name="T14" fmla="*/ 98035 w 105410"/>
              <a:gd name="T15" fmla="*/ 35659 h 74929"/>
              <a:gd name="T16" fmla="*/ 7395 w 105410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29"/>
              <a:gd name="T29" fmla="*/ 105410 w 105410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29">
                <a:moveTo>
                  <a:pt x="7951" y="0"/>
                </a:moveTo>
                <a:lnTo>
                  <a:pt x="4090" y="9267"/>
                </a:lnTo>
                <a:lnTo>
                  <a:pt x="1396" y="19983"/>
                </a:lnTo>
                <a:lnTo>
                  <a:pt x="0" y="33187"/>
                </a:lnTo>
                <a:lnTo>
                  <a:pt x="29" y="49916"/>
                </a:lnTo>
                <a:lnTo>
                  <a:pt x="2892" y="62332"/>
                </a:lnTo>
                <a:lnTo>
                  <a:pt x="7627" y="74346"/>
                </a:lnTo>
                <a:lnTo>
                  <a:pt x="105407" y="37520"/>
                </a:lnTo>
                <a:lnTo>
                  <a:pt x="795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0" name="object 126"/>
          <p:cNvSpPr>
            <a:spLocks/>
          </p:cNvSpPr>
          <p:nvPr/>
        </p:nvSpPr>
        <p:spPr bwMode="auto">
          <a:xfrm>
            <a:off x="1785938" y="4972050"/>
            <a:ext cx="1474787" cy="0"/>
          </a:xfrm>
          <a:custGeom>
            <a:avLst/>
            <a:gdLst>
              <a:gd name="T0" fmla="*/ 0 w 1475104"/>
              <a:gd name="T1" fmla="*/ 1470923 w 1475104"/>
              <a:gd name="T2" fmla="*/ 0 60000 65536"/>
              <a:gd name="T3" fmla="*/ 0 60000 65536"/>
              <a:gd name="T4" fmla="*/ 0 w 1475104"/>
              <a:gd name="T5" fmla="*/ 1475104 w 147510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75104">
                <a:moveTo>
                  <a:pt x="0" y="0"/>
                </a:moveTo>
                <a:lnTo>
                  <a:pt x="1474722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1" name="object 127"/>
          <p:cNvSpPr>
            <a:spLocks/>
          </p:cNvSpPr>
          <p:nvPr/>
        </p:nvSpPr>
        <p:spPr bwMode="auto">
          <a:xfrm>
            <a:off x="3279775" y="5400675"/>
            <a:ext cx="106363" cy="65088"/>
          </a:xfrm>
          <a:custGeom>
            <a:avLst/>
            <a:gdLst>
              <a:gd name="T0" fmla="*/ 4060 w 107314"/>
              <a:gd name="T1" fmla="*/ 0 h 64770"/>
              <a:gd name="T2" fmla="*/ 1429 w 107314"/>
              <a:gd name="T3" fmla="*/ 11259 h 64770"/>
              <a:gd name="T4" fmla="*/ 43 w 107314"/>
              <a:gd name="T5" fmla="*/ 25079 h 64770"/>
              <a:gd name="T6" fmla="*/ 0 w 107314"/>
              <a:gd name="T7" fmla="*/ 42574 h 64770"/>
              <a:gd name="T8" fmla="*/ 2599 w 107314"/>
              <a:gd name="T9" fmla="*/ 55768 h 64770"/>
              <a:gd name="T10" fmla="*/ 7010 w 107314"/>
              <a:gd name="T11" fmla="*/ 68460 h 64770"/>
              <a:gd name="T12" fmla="*/ 96254 w 107314"/>
              <a:gd name="T13" fmla="*/ 30354 h 64770"/>
              <a:gd name="T14" fmla="*/ 4060 w 107314"/>
              <a:gd name="T15" fmla="*/ 0 h 647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7314"/>
              <a:gd name="T25" fmla="*/ 0 h 64770"/>
              <a:gd name="T26" fmla="*/ 107314 w 107314"/>
              <a:gd name="T27" fmla="*/ 64770 h 6477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7314" h="64770">
                <a:moveTo>
                  <a:pt x="4518" y="0"/>
                </a:moveTo>
                <a:lnTo>
                  <a:pt x="1590" y="10617"/>
                </a:lnTo>
                <a:lnTo>
                  <a:pt x="43" y="23647"/>
                </a:lnTo>
                <a:lnTo>
                  <a:pt x="0" y="40144"/>
                </a:lnTo>
                <a:lnTo>
                  <a:pt x="2892" y="52586"/>
                </a:lnTo>
                <a:lnTo>
                  <a:pt x="7801" y="64553"/>
                </a:lnTo>
                <a:lnTo>
                  <a:pt x="107105" y="28621"/>
                </a:lnTo>
                <a:lnTo>
                  <a:pt x="45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2" name="object 128"/>
          <p:cNvSpPr>
            <a:spLocks/>
          </p:cNvSpPr>
          <p:nvPr/>
        </p:nvSpPr>
        <p:spPr bwMode="auto">
          <a:xfrm>
            <a:off x="1785938" y="5437188"/>
            <a:ext cx="1490662" cy="0"/>
          </a:xfrm>
          <a:custGeom>
            <a:avLst/>
            <a:gdLst>
              <a:gd name="T0" fmla="*/ 0 w 1490979"/>
              <a:gd name="T1" fmla="*/ 1486804 w 1490979"/>
              <a:gd name="T2" fmla="*/ 0 60000 65536"/>
              <a:gd name="T3" fmla="*/ 0 60000 65536"/>
              <a:gd name="T4" fmla="*/ 0 w 1490979"/>
              <a:gd name="T5" fmla="*/ 1490979 w 1490979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490979">
                <a:moveTo>
                  <a:pt x="0" y="0"/>
                </a:moveTo>
                <a:lnTo>
                  <a:pt x="1490603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3" name="object 129"/>
          <p:cNvSpPr>
            <a:spLocks/>
          </p:cNvSpPr>
          <p:nvPr/>
        </p:nvSpPr>
        <p:spPr bwMode="auto">
          <a:xfrm>
            <a:off x="3314700" y="5948363"/>
            <a:ext cx="104775" cy="74612"/>
          </a:xfrm>
          <a:custGeom>
            <a:avLst/>
            <a:gdLst>
              <a:gd name="T0" fmla="*/ 7418 w 105410"/>
              <a:gd name="T1" fmla="*/ 0 h 74929"/>
              <a:gd name="T2" fmla="*/ 3818 w 105410"/>
              <a:gd name="T3" fmla="*/ 8791 h 74929"/>
              <a:gd name="T4" fmla="*/ 1307 w 105410"/>
              <a:gd name="T5" fmla="*/ 18953 h 74929"/>
              <a:gd name="T6" fmla="*/ 0 w 105410"/>
              <a:gd name="T7" fmla="*/ 31494 h 74929"/>
              <a:gd name="T8" fmla="*/ 25 w 105410"/>
              <a:gd name="T9" fmla="*/ 47421 h 74929"/>
              <a:gd name="T10" fmla="*/ 2679 w 105410"/>
              <a:gd name="T11" fmla="*/ 59238 h 74929"/>
              <a:gd name="T12" fmla="*/ 7067 w 105410"/>
              <a:gd name="T13" fmla="*/ 70650 h 74929"/>
              <a:gd name="T14" fmla="*/ 98037 w 105410"/>
              <a:gd name="T15" fmla="*/ 35683 h 74929"/>
              <a:gd name="T16" fmla="*/ 7418 w 105410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5410"/>
              <a:gd name="T28" fmla="*/ 0 h 74929"/>
              <a:gd name="T29" fmla="*/ 105410 w 105410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5410" h="74929">
                <a:moveTo>
                  <a:pt x="7976" y="0"/>
                </a:moveTo>
                <a:lnTo>
                  <a:pt x="4105" y="9250"/>
                </a:lnTo>
                <a:lnTo>
                  <a:pt x="1403" y="19943"/>
                </a:lnTo>
                <a:lnTo>
                  <a:pt x="0" y="33138"/>
                </a:lnTo>
                <a:lnTo>
                  <a:pt x="25" y="49895"/>
                </a:lnTo>
                <a:lnTo>
                  <a:pt x="2880" y="62330"/>
                </a:lnTo>
                <a:lnTo>
                  <a:pt x="7598" y="74337"/>
                </a:lnTo>
                <a:lnTo>
                  <a:pt x="105409" y="37547"/>
                </a:lnTo>
                <a:lnTo>
                  <a:pt x="79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4" name="object 130"/>
          <p:cNvSpPr>
            <a:spLocks/>
          </p:cNvSpPr>
          <p:nvPr/>
        </p:nvSpPr>
        <p:spPr bwMode="auto">
          <a:xfrm>
            <a:off x="1803400" y="5991225"/>
            <a:ext cx="1512888" cy="0"/>
          </a:xfrm>
          <a:custGeom>
            <a:avLst/>
            <a:gdLst>
              <a:gd name="T0" fmla="*/ 0 w 1513204"/>
              <a:gd name="T1" fmla="*/ 1509154 w 1513204"/>
              <a:gd name="T2" fmla="*/ 0 60000 65536"/>
              <a:gd name="T3" fmla="*/ 0 60000 65536"/>
              <a:gd name="T4" fmla="*/ 0 w 1513204"/>
              <a:gd name="T5" fmla="*/ 1513204 w 151320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513204">
                <a:moveTo>
                  <a:pt x="0" y="0"/>
                </a:moveTo>
                <a:lnTo>
                  <a:pt x="1512941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85" name="object 131"/>
          <p:cNvSpPr txBox="1">
            <a:spLocks noChangeArrowheads="1"/>
          </p:cNvSpPr>
          <p:nvPr/>
        </p:nvSpPr>
        <p:spPr bwMode="auto">
          <a:xfrm>
            <a:off x="5978525" y="1236663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7</a:t>
            </a:r>
            <a:endParaRPr lang="en-US" sz="1200">
              <a:latin typeface="Arial" charset="0"/>
            </a:endParaRPr>
          </a:p>
        </p:txBody>
      </p:sp>
      <p:sp>
        <p:nvSpPr>
          <p:cNvPr id="15486" name="object 132"/>
          <p:cNvSpPr txBox="1">
            <a:spLocks noChangeArrowheads="1"/>
          </p:cNvSpPr>
          <p:nvPr/>
        </p:nvSpPr>
        <p:spPr bwMode="auto">
          <a:xfrm>
            <a:off x="5978525" y="1987550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1</a:t>
            </a:r>
            <a:endParaRPr lang="en-US" sz="1200">
              <a:latin typeface="Arial" charset="0"/>
            </a:endParaRPr>
          </a:p>
        </p:txBody>
      </p:sp>
      <p:sp>
        <p:nvSpPr>
          <p:cNvPr id="15487" name="object 133"/>
          <p:cNvSpPr txBox="1">
            <a:spLocks noChangeArrowheads="1"/>
          </p:cNvSpPr>
          <p:nvPr/>
        </p:nvSpPr>
        <p:spPr bwMode="auto">
          <a:xfrm>
            <a:off x="5978525" y="2544763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2</a:t>
            </a:r>
            <a:endParaRPr lang="en-US" sz="1200">
              <a:latin typeface="Arial" charset="0"/>
            </a:endParaRPr>
          </a:p>
        </p:txBody>
      </p:sp>
      <p:sp>
        <p:nvSpPr>
          <p:cNvPr id="15488" name="object 134"/>
          <p:cNvSpPr txBox="1">
            <a:spLocks noChangeArrowheads="1"/>
          </p:cNvSpPr>
          <p:nvPr/>
        </p:nvSpPr>
        <p:spPr bwMode="auto">
          <a:xfrm>
            <a:off x="5978525" y="3155950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3</a:t>
            </a:r>
            <a:endParaRPr lang="en-US" sz="1200">
              <a:latin typeface="Arial" charset="0"/>
            </a:endParaRPr>
          </a:p>
        </p:txBody>
      </p:sp>
      <p:sp>
        <p:nvSpPr>
          <p:cNvPr id="15489" name="object 135"/>
          <p:cNvSpPr txBox="1">
            <a:spLocks noChangeArrowheads="1"/>
          </p:cNvSpPr>
          <p:nvPr/>
        </p:nvSpPr>
        <p:spPr bwMode="auto">
          <a:xfrm>
            <a:off x="5978525" y="3932238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4</a:t>
            </a:r>
            <a:endParaRPr lang="en-US" sz="1200">
              <a:latin typeface="Arial" charset="0"/>
            </a:endParaRPr>
          </a:p>
        </p:txBody>
      </p:sp>
      <p:sp>
        <p:nvSpPr>
          <p:cNvPr id="15490" name="object 136"/>
          <p:cNvSpPr>
            <a:spLocks/>
          </p:cNvSpPr>
          <p:nvPr/>
        </p:nvSpPr>
        <p:spPr bwMode="auto">
          <a:xfrm>
            <a:off x="5826125" y="4926013"/>
            <a:ext cx="106363" cy="74612"/>
          </a:xfrm>
          <a:custGeom>
            <a:avLst/>
            <a:gdLst>
              <a:gd name="T0" fmla="*/ 7237 w 107314"/>
              <a:gd name="T1" fmla="*/ 0 h 74929"/>
              <a:gd name="T2" fmla="*/ 3711 w 107314"/>
              <a:gd name="T3" fmla="*/ 8802 h 74929"/>
              <a:gd name="T4" fmla="*/ 1264 w 107314"/>
              <a:gd name="T5" fmla="*/ 18985 h 74929"/>
              <a:gd name="T6" fmla="*/ 0 w 107314"/>
              <a:gd name="T7" fmla="*/ 31531 h 74929"/>
              <a:gd name="T8" fmla="*/ 31 w 107314"/>
              <a:gd name="T9" fmla="*/ 47428 h 74929"/>
              <a:gd name="T10" fmla="*/ 2622 w 107314"/>
              <a:gd name="T11" fmla="*/ 59220 h 74929"/>
              <a:gd name="T12" fmla="*/ 6933 w 107314"/>
              <a:gd name="T13" fmla="*/ 70633 h 74929"/>
              <a:gd name="T14" fmla="*/ 96206 w 107314"/>
              <a:gd name="T15" fmla="*/ 35633 h 74929"/>
              <a:gd name="T16" fmla="*/ 7237 w 107314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314"/>
              <a:gd name="T28" fmla="*/ 0 h 74929"/>
              <a:gd name="T29" fmla="*/ 107314 w 107314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314" h="74929">
                <a:moveTo>
                  <a:pt x="8052" y="0"/>
                </a:moveTo>
                <a:lnTo>
                  <a:pt x="4129" y="9262"/>
                </a:lnTo>
                <a:lnTo>
                  <a:pt x="1405" y="19976"/>
                </a:lnTo>
                <a:lnTo>
                  <a:pt x="0" y="33177"/>
                </a:lnTo>
                <a:lnTo>
                  <a:pt x="31" y="49903"/>
                </a:lnTo>
                <a:lnTo>
                  <a:pt x="2918" y="62312"/>
                </a:lnTo>
                <a:lnTo>
                  <a:pt x="7715" y="74319"/>
                </a:lnTo>
                <a:lnTo>
                  <a:pt x="107050" y="37493"/>
                </a:lnTo>
                <a:lnTo>
                  <a:pt x="8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1" name="object 137"/>
          <p:cNvSpPr>
            <a:spLocks/>
          </p:cNvSpPr>
          <p:nvPr/>
        </p:nvSpPr>
        <p:spPr bwMode="auto">
          <a:xfrm>
            <a:off x="4824413" y="4972050"/>
            <a:ext cx="998537" cy="0"/>
          </a:xfrm>
          <a:custGeom>
            <a:avLst/>
            <a:gdLst>
              <a:gd name="T0" fmla="*/ 0 w 998854"/>
              <a:gd name="T1" fmla="*/ 994698 w 998854"/>
              <a:gd name="T2" fmla="*/ 0 60000 65536"/>
              <a:gd name="T3" fmla="*/ 0 60000 65536"/>
              <a:gd name="T4" fmla="*/ 0 w 998854"/>
              <a:gd name="T5" fmla="*/ 998854 w 99885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998854">
                <a:moveTo>
                  <a:pt x="0" y="0"/>
                </a:moveTo>
                <a:lnTo>
                  <a:pt x="998494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2" name="object 138"/>
          <p:cNvSpPr>
            <a:spLocks/>
          </p:cNvSpPr>
          <p:nvPr/>
        </p:nvSpPr>
        <p:spPr bwMode="auto">
          <a:xfrm>
            <a:off x="5837238" y="5395913"/>
            <a:ext cx="106362" cy="74612"/>
          </a:xfrm>
          <a:custGeom>
            <a:avLst/>
            <a:gdLst>
              <a:gd name="T0" fmla="*/ 7333 w 107314"/>
              <a:gd name="T1" fmla="*/ 0 h 74929"/>
              <a:gd name="T2" fmla="*/ 3801 w 107314"/>
              <a:gd name="T3" fmla="*/ 8796 h 74929"/>
              <a:gd name="T4" fmla="*/ 1335 w 107314"/>
              <a:gd name="T5" fmla="*/ 18978 h 74929"/>
              <a:gd name="T6" fmla="*/ 37 w 107314"/>
              <a:gd name="T7" fmla="*/ 31532 h 74929"/>
              <a:gd name="T8" fmla="*/ 0 w 107314"/>
              <a:gd name="T9" fmla="*/ 47446 h 74929"/>
              <a:gd name="T10" fmla="*/ 2628 w 107314"/>
              <a:gd name="T11" fmla="*/ 59224 h 74929"/>
              <a:gd name="T12" fmla="*/ 7032 w 107314"/>
              <a:gd name="T13" fmla="*/ 70628 h 74929"/>
              <a:gd name="T14" fmla="*/ 96156 w 107314"/>
              <a:gd name="T15" fmla="*/ 35616 h 74929"/>
              <a:gd name="T16" fmla="*/ 7333 w 107314"/>
              <a:gd name="T17" fmla="*/ 0 h 749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314"/>
              <a:gd name="T28" fmla="*/ 0 h 74929"/>
              <a:gd name="T29" fmla="*/ 107314 w 107314"/>
              <a:gd name="T30" fmla="*/ 74929 h 749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314" h="74929">
                <a:moveTo>
                  <a:pt x="8160" y="0"/>
                </a:moveTo>
                <a:lnTo>
                  <a:pt x="4231" y="9255"/>
                </a:lnTo>
                <a:lnTo>
                  <a:pt x="1485" y="19968"/>
                </a:lnTo>
                <a:lnTo>
                  <a:pt x="37" y="33178"/>
                </a:lnTo>
                <a:lnTo>
                  <a:pt x="0" y="49922"/>
                </a:lnTo>
                <a:lnTo>
                  <a:pt x="2925" y="62316"/>
                </a:lnTo>
                <a:lnTo>
                  <a:pt x="7826" y="74314"/>
                </a:lnTo>
                <a:lnTo>
                  <a:pt x="107008" y="37476"/>
                </a:lnTo>
                <a:lnTo>
                  <a:pt x="81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3" name="object 139"/>
          <p:cNvSpPr>
            <a:spLocks/>
          </p:cNvSpPr>
          <p:nvPr/>
        </p:nvSpPr>
        <p:spPr bwMode="auto">
          <a:xfrm>
            <a:off x="4835525" y="5437188"/>
            <a:ext cx="1004888" cy="0"/>
          </a:xfrm>
          <a:custGeom>
            <a:avLst/>
            <a:gdLst>
              <a:gd name="T0" fmla="*/ 0 w 1005204"/>
              <a:gd name="T1" fmla="*/ 1001171 w 1005204"/>
              <a:gd name="T2" fmla="*/ 0 60000 65536"/>
              <a:gd name="T3" fmla="*/ 0 60000 65536"/>
              <a:gd name="T4" fmla="*/ 0 w 1005204"/>
              <a:gd name="T5" fmla="*/ 1005204 w 1005204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005204">
                <a:moveTo>
                  <a:pt x="0" y="0"/>
                </a:moveTo>
                <a:lnTo>
                  <a:pt x="1004956" y="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4" name="object 140"/>
          <p:cNvSpPr txBox="1">
            <a:spLocks noChangeArrowheads="1"/>
          </p:cNvSpPr>
          <p:nvPr/>
        </p:nvSpPr>
        <p:spPr bwMode="auto">
          <a:xfrm>
            <a:off x="5978525" y="4897438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5</a:t>
            </a:r>
            <a:endParaRPr lang="en-US" sz="1200">
              <a:latin typeface="Arial" charset="0"/>
            </a:endParaRPr>
          </a:p>
        </p:txBody>
      </p:sp>
      <p:sp>
        <p:nvSpPr>
          <p:cNvPr id="15495" name="object 141"/>
          <p:cNvSpPr txBox="1">
            <a:spLocks noChangeArrowheads="1"/>
          </p:cNvSpPr>
          <p:nvPr/>
        </p:nvSpPr>
        <p:spPr bwMode="auto">
          <a:xfrm>
            <a:off x="5978525" y="5364163"/>
            <a:ext cx="109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6</a:t>
            </a:r>
            <a:endParaRPr lang="en-US" sz="1200">
              <a:latin typeface="Arial" charset="0"/>
            </a:endParaRPr>
          </a:p>
        </p:txBody>
      </p:sp>
      <p:sp>
        <p:nvSpPr>
          <p:cNvPr id="15496" name="object 142"/>
          <p:cNvSpPr>
            <a:spLocks/>
          </p:cNvSpPr>
          <p:nvPr/>
        </p:nvSpPr>
        <p:spPr bwMode="auto">
          <a:xfrm>
            <a:off x="1617663" y="823913"/>
            <a:ext cx="157162" cy="55562"/>
          </a:xfrm>
          <a:custGeom>
            <a:avLst/>
            <a:gdLst>
              <a:gd name="T0" fmla="*/ 0 w 157480"/>
              <a:gd name="T1" fmla="*/ 25872 h 55880"/>
              <a:gd name="T2" fmla="*/ 32369 w 157480"/>
              <a:gd name="T3" fmla="*/ 4727 h 55880"/>
              <a:gd name="T4" fmla="*/ 76604 w 157480"/>
              <a:gd name="T5" fmla="*/ 0 h 55880"/>
              <a:gd name="T6" fmla="*/ 95328 w 157480"/>
              <a:gd name="T7" fmla="*/ 769 h 55880"/>
              <a:gd name="T8" fmla="*/ 139189 w 157480"/>
              <a:gd name="T9" fmla="*/ 10860 h 55880"/>
              <a:gd name="T10" fmla="*/ 153338 w 157480"/>
              <a:gd name="T11" fmla="*/ 25872 h 55880"/>
              <a:gd name="T12" fmla="*/ 121049 w 157480"/>
              <a:gd name="T13" fmla="*/ 47040 h 55880"/>
              <a:gd name="T14" fmla="*/ 76604 w 157480"/>
              <a:gd name="T15" fmla="*/ 51831 h 55880"/>
              <a:gd name="T16" fmla="*/ 26094 w 157480"/>
              <a:gd name="T17" fmla="*/ 45386 h 55880"/>
              <a:gd name="T18" fmla="*/ 730 w 157480"/>
              <a:gd name="T19" fmla="*/ 29458 h 55880"/>
              <a:gd name="T20" fmla="*/ 0 w 157480"/>
              <a:gd name="T21" fmla="*/ 25872 h 558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7480"/>
              <a:gd name="T34" fmla="*/ 0 h 55880"/>
              <a:gd name="T35" fmla="*/ 157480 w 157480"/>
              <a:gd name="T36" fmla="*/ 55880 h 5588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7480" h="55880">
                <a:moveTo>
                  <a:pt x="0" y="27706"/>
                </a:moveTo>
                <a:lnTo>
                  <a:pt x="33165" y="5062"/>
                </a:lnTo>
                <a:lnTo>
                  <a:pt x="78485" y="0"/>
                </a:lnTo>
                <a:lnTo>
                  <a:pt x="97668" y="824"/>
                </a:lnTo>
                <a:lnTo>
                  <a:pt x="142606" y="11630"/>
                </a:lnTo>
                <a:lnTo>
                  <a:pt x="157103" y="27706"/>
                </a:lnTo>
                <a:lnTo>
                  <a:pt x="124019" y="50374"/>
                </a:lnTo>
                <a:lnTo>
                  <a:pt x="78485" y="55504"/>
                </a:lnTo>
                <a:lnTo>
                  <a:pt x="26735" y="48603"/>
                </a:lnTo>
                <a:lnTo>
                  <a:pt x="743" y="31546"/>
                </a:lnTo>
                <a:lnTo>
                  <a:pt x="0" y="27706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7" name="object 143"/>
          <p:cNvSpPr>
            <a:spLocks/>
          </p:cNvSpPr>
          <p:nvPr/>
        </p:nvSpPr>
        <p:spPr bwMode="auto">
          <a:xfrm>
            <a:off x="1773238" y="865188"/>
            <a:ext cx="3175" cy="5476875"/>
          </a:xfrm>
          <a:custGeom>
            <a:avLst/>
            <a:gdLst>
              <a:gd name="T0" fmla="*/ 0 w 3175"/>
              <a:gd name="T1" fmla="*/ 0 h 5476875"/>
              <a:gd name="T2" fmla="*/ 3166 w 3175"/>
              <a:gd name="T3" fmla="*/ 5476831 h 5476875"/>
              <a:gd name="T4" fmla="*/ 0 60000 65536"/>
              <a:gd name="T5" fmla="*/ 0 60000 65536"/>
              <a:gd name="T6" fmla="*/ 0 w 3175"/>
              <a:gd name="T7" fmla="*/ 0 h 5476875"/>
              <a:gd name="T8" fmla="*/ 3175 w 3175"/>
              <a:gd name="T9" fmla="*/ 5476875 h 547687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75" h="5476875">
                <a:moveTo>
                  <a:pt x="0" y="0"/>
                </a:moveTo>
                <a:lnTo>
                  <a:pt x="3166" y="547682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8" name="object 144"/>
          <p:cNvSpPr>
            <a:spLocks/>
          </p:cNvSpPr>
          <p:nvPr/>
        </p:nvSpPr>
        <p:spPr bwMode="auto">
          <a:xfrm>
            <a:off x="5753100" y="825500"/>
            <a:ext cx="0" cy="361950"/>
          </a:xfrm>
          <a:custGeom>
            <a:avLst/>
            <a:gdLst>
              <a:gd name="T0" fmla="*/ 0 h 361950"/>
              <a:gd name="T1" fmla="*/ 361949 h 361950"/>
              <a:gd name="T2" fmla="*/ 0 60000 65536"/>
              <a:gd name="T3" fmla="*/ 0 60000 65536"/>
              <a:gd name="T4" fmla="*/ 0 h 361950"/>
              <a:gd name="T5" fmla="*/ 361950 h 36195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361950">
                <a:moveTo>
                  <a:pt x="0" y="0"/>
                </a:moveTo>
                <a:lnTo>
                  <a:pt x="0" y="36194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99" name="object 145"/>
          <p:cNvSpPr>
            <a:spLocks/>
          </p:cNvSpPr>
          <p:nvPr/>
        </p:nvSpPr>
        <p:spPr bwMode="auto">
          <a:xfrm>
            <a:off x="3729038" y="2733675"/>
            <a:ext cx="0" cy="101600"/>
          </a:xfrm>
          <a:custGeom>
            <a:avLst/>
            <a:gdLst>
              <a:gd name="T0" fmla="*/ 0 h 102235"/>
              <a:gd name="T1" fmla="*/ 94301 h 102235"/>
              <a:gd name="T2" fmla="*/ 0 60000 65536"/>
              <a:gd name="T3" fmla="*/ 0 60000 65536"/>
              <a:gd name="T4" fmla="*/ 0 h 102235"/>
              <a:gd name="T5" fmla="*/ 102235 h 10223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2235">
                <a:moveTo>
                  <a:pt x="0" y="0"/>
                </a:moveTo>
                <a:lnTo>
                  <a:pt x="0" y="101620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0" name="object 146"/>
          <p:cNvSpPr>
            <a:spLocks/>
          </p:cNvSpPr>
          <p:nvPr/>
        </p:nvSpPr>
        <p:spPr bwMode="auto">
          <a:xfrm>
            <a:off x="3722688" y="2160588"/>
            <a:ext cx="0" cy="112712"/>
          </a:xfrm>
          <a:custGeom>
            <a:avLst/>
            <a:gdLst>
              <a:gd name="T0" fmla="*/ 0 h 113030"/>
              <a:gd name="T1" fmla="*/ 108909 h 113030"/>
              <a:gd name="T2" fmla="*/ 0 60000 65536"/>
              <a:gd name="T3" fmla="*/ 0 60000 65536"/>
              <a:gd name="T4" fmla="*/ 0 h 113030"/>
              <a:gd name="T5" fmla="*/ 113030 h 11303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3030">
                <a:moveTo>
                  <a:pt x="0" y="0"/>
                </a:moveTo>
                <a:lnTo>
                  <a:pt x="0" y="112654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1" name="object 147"/>
          <p:cNvSpPr>
            <a:spLocks/>
          </p:cNvSpPr>
          <p:nvPr/>
        </p:nvSpPr>
        <p:spPr bwMode="auto">
          <a:xfrm>
            <a:off x="3763963" y="1581150"/>
            <a:ext cx="0" cy="101600"/>
          </a:xfrm>
          <a:custGeom>
            <a:avLst/>
            <a:gdLst>
              <a:gd name="T0" fmla="*/ 0 h 101600"/>
              <a:gd name="T1" fmla="*/ 101589 h 101600"/>
              <a:gd name="T2" fmla="*/ 0 60000 65536"/>
              <a:gd name="T3" fmla="*/ 0 60000 65536"/>
              <a:gd name="T4" fmla="*/ 0 h 101600"/>
              <a:gd name="T5" fmla="*/ 101600 h 1016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01600">
                <a:moveTo>
                  <a:pt x="0" y="0"/>
                </a:moveTo>
                <a:lnTo>
                  <a:pt x="0" y="10158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2" name="object 148"/>
          <p:cNvSpPr>
            <a:spLocks/>
          </p:cNvSpPr>
          <p:nvPr/>
        </p:nvSpPr>
        <p:spPr bwMode="auto">
          <a:xfrm>
            <a:off x="3963988" y="5537200"/>
            <a:ext cx="0" cy="115888"/>
          </a:xfrm>
          <a:custGeom>
            <a:avLst/>
            <a:gdLst>
              <a:gd name="T0" fmla="*/ 0 h 116204"/>
              <a:gd name="T1" fmla="*/ 112156 h 116204"/>
              <a:gd name="T2" fmla="*/ 0 60000 65536"/>
              <a:gd name="T3" fmla="*/ 0 60000 65536"/>
              <a:gd name="T4" fmla="*/ 0 h 116204"/>
              <a:gd name="T5" fmla="*/ 116204 h 11620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6204">
                <a:moveTo>
                  <a:pt x="0" y="0"/>
                </a:moveTo>
                <a:lnTo>
                  <a:pt x="0" y="115881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3" name="object 149"/>
          <p:cNvSpPr>
            <a:spLocks/>
          </p:cNvSpPr>
          <p:nvPr/>
        </p:nvSpPr>
        <p:spPr bwMode="auto">
          <a:xfrm>
            <a:off x="3575050" y="4114800"/>
            <a:ext cx="0" cy="98425"/>
          </a:xfrm>
          <a:custGeom>
            <a:avLst/>
            <a:gdLst>
              <a:gd name="T0" fmla="*/ 0 h 98425"/>
              <a:gd name="T1" fmla="*/ 98429 h 98425"/>
              <a:gd name="T2" fmla="*/ 0 60000 65536"/>
              <a:gd name="T3" fmla="*/ 0 60000 65536"/>
              <a:gd name="T4" fmla="*/ 0 h 98425"/>
              <a:gd name="T5" fmla="*/ 98425 h 9842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98425">
                <a:moveTo>
                  <a:pt x="0" y="0"/>
                </a:moveTo>
                <a:lnTo>
                  <a:pt x="0" y="98429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4" name="object 150"/>
          <p:cNvSpPr>
            <a:spLocks/>
          </p:cNvSpPr>
          <p:nvPr/>
        </p:nvSpPr>
        <p:spPr bwMode="auto">
          <a:xfrm>
            <a:off x="3563938" y="5073650"/>
            <a:ext cx="0" cy="115888"/>
          </a:xfrm>
          <a:custGeom>
            <a:avLst/>
            <a:gdLst>
              <a:gd name="T0" fmla="*/ 0 h 116204"/>
              <a:gd name="T1" fmla="*/ 112099 h 116204"/>
              <a:gd name="T2" fmla="*/ 0 60000 65536"/>
              <a:gd name="T3" fmla="*/ 0 60000 65536"/>
              <a:gd name="T4" fmla="*/ 0 h 116204"/>
              <a:gd name="T5" fmla="*/ 116204 h 11620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116204">
                <a:moveTo>
                  <a:pt x="0" y="0"/>
                </a:moveTo>
                <a:lnTo>
                  <a:pt x="0" y="115823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505" name="object 151"/>
          <p:cNvSpPr>
            <a:spLocks/>
          </p:cNvSpPr>
          <p:nvPr/>
        </p:nvSpPr>
        <p:spPr bwMode="auto">
          <a:xfrm>
            <a:off x="3932238" y="3327400"/>
            <a:ext cx="0" cy="96838"/>
          </a:xfrm>
          <a:custGeom>
            <a:avLst/>
            <a:gdLst>
              <a:gd name="T0" fmla="*/ 0 h 97154"/>
              <a:gd name="T1" fmla="*/ 93181 h 97154"/>
              <a:gd name="T2" fmla="*/ 0 60000 65536"/>
              <a:gd name="T3" fmla="*/ 0 60000 65536"/>
              <a:gd name="T4" fmla="*/ 0 h 97154"/>
              <a:gd name="T5" fmla="*/ 97154 h 97154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97154">
                <a:moveTo>
                  <a:pt x="0" y="0"/>
                </a:moveTo>
                <a:lnTo>
                  <a:pt x="0" y="96895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5506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Rectangle 2"/>
          <p:cNvSpPr>
            <a:spLocks noChangeArrowheads="1"/>
          </p:cNvSpPr>
          <p:nvPr/>
        </p:nvSpPr>
        <p:spPr bwMode="auto">
          <a:xfrm>
            <a:off x="1180647" y="0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tabLst>
                <a:tab pos="1868170" algn="l"/>
                <a:tab pos="2815590" algn="l"/>
              </a:tabLst>
              <a:defRPr/>
            </a:pP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COMMON BUS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SYSTEM Contd.</a:t>
            </a: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9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06614"/>
              </p:ext>
            </p:extLst>
          </p:nvPr>
        </p:nvGraphicFramePr>
        <p:xfrm>
          <a:off x="7038523" y="3671207"/>
          <a:ext cx="2066924" cy="1998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661"/>
                <a:gridCol w="245280"/>
                <a:gridCol w="302759"/>
                <a:gridCol w="1030224"/>
              </a:tblGrid>
              <a:tr h="271512">
                <a:tc gridSpan="3">
                  <a:txBody>
                    <a:bodyPr/>
                    <a:lstStyle/>
                    <a:p>
                      <a:pPr marL="257810">
                        <a:lnSpc>
                          <a:spcPts val="1590"/>
                        </a:lnSpc>
                      </a:pPr>
                      <a:r>
                        <a:rPr sz="2100" b="1" spc="-7" baseline="13888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="1" baseline="13888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="1" spc="-7" baseline="13888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-45" dirty="0">
                          <a:latin typeface="Arial"/>
                          <a:cs typeface="Arial"/>
                        </a:rPr>
                        <a:t>AR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-45" dirty="0">
                          <a:latin typeface="Arial"/>
                          <a:cs typeface="Arial"/>
                        </a:rPr>
                        <a:t>AC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5" dirty="0">
                          <a:latin typeface="Arial"/>
                          <a:cs typeface="Arial"/>
                        </a:rPr>
                        <a:t>IR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34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737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400" b="1" spc="1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705600" y="2116931"/>
            <a:ext cx="2425926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 algn="just">
              <a:lnSpc>
                <a:spcPts val="2163"/>
              </a:lnSpc>
              <a:buFont typeface="Arial" charset="0"/>
              <a:buChar char="•"/>
              <a:tabLst>
                <a:tab pos="3767138" algn="l"/>
                <a:tab pos="4714875" algn="l"/>
              </a:tabLst>
            </a:pP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Three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control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lines,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S</a:t>
            </a:r>
            <a:r>
              <a:rPr lang="en-US" b="1" baseline="-21000" dirty="0">
                <a:solidFill>
                  <a:srgbClr val="C00000"/>
                </a:solidFill>
                <a:latin typeface="Arial Narrow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,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S</a:t>
            </a:r>
            <a:r>
              <a:rPr lang="en-US" b="1" baseline="-21000" dirty="0">
                <a:solidFill>
                  <a:srgbClr val="C00000"/>
                </a:solidFill>
                <a:latin typeface="Arial Narrow" pitchFamily="34" charset="0"/>
              </a:rPr>
              <a:t>1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,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and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S</a:t>
            </a:r>
            <a:r>
              <a:rPr lang="en-US" b="1" baseline="-21000" dirty="0">
                <a:solidFill>
                  <a:srgbClr val="C00000"/>
                </a:solidFill>
                <a:latin typeface="Arial Narrow" pitchFamily="34" charset="0"/>
              </a:rPr>
              <a:t>0</a:t>
            </a:r>
            <a:r>
              <a:rPr lang="en-US" b="1" baseline="-21000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control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which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register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the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bus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selects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as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its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input</a:t>
            </a:r>
            <a:endParaRPr lang="en-US" dirty="0">
              <a:solidFill>
                <a:srgbClr val="C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2704" y="584775"/>
            <a:ext cx="8882743" cy="605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20000"/>
              </a:lnSpc>
              <a:buFont typeface="Arial" charset="0"/>
              <a:buChar char="•"/>
              <a:tabLst>
                <a:tab pos="298450" algn="l"/>
              </a:tabLst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Either one of the registers will have its load signal activated, or the memory will have its read signal activated</a:t>
            </a:r>
          </a:p>
          <a:p>
            <a:pPr marL="298450" indent="-285750" algn="just">
              <a:lnSpc>
                <a:spcPct val="120000"/>
              </a:lnSpc>
              <a:spcBef>
                <a:spcPts val="363"/>
              </a:spcBef>
              <a:tabLst>
                <a:tab pos="298450" algn="l"/>
              </a:tabLst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	– 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Will determine where the data from the bus gets loaded</a:t>
            </a:r>
          </a:p>
          <a:p>
            <a:pPr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   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Four registers, DR , AC, IR, and TR, have 16 bits each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.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Two registers, AR and PC, have 1 </a:t>
            </a: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	2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bits </a:t>
            </a:r>
            <a:r>
              <a:rPr lang="en-US" sz="2000" dirty="0" smtClean="0">
                <a:solidFill>
                  <a:srgbClr val="C00000"/>
                </a:solidFill>
                <a:latin typeface="Arial Narrow" pitchFamily="34" charset="0"/>
              </a:rPr>
              <a:t>each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since they hold a memory address. </a:t>
            </a:r>
          </a:p>
          <a:p>
            <a:pPr marL="280988" indent="-280988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When the contents of AR or PC are applied to the 16-bit common bus, the four most significant bits are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set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to O's. When AR or PC receive information from the bus, only the 12 least significant bits are 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transferred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into the register.</a:t>
            </a:r>
          </a:p>
          <a:p>
            <a:pPr marL="280988" indent="-280988" algn="just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input register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INPR and the output register OUTR have 8 bits each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and communicate with the eight least significant bits in the bus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.</a:t>
            </a:r>
          </a:p>
          <a:p>
            <a:pPr marL="280988" indent="-280988" algn="just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INPR is connected to provide information to the bus but OUTR can only receive information from the bus. </a:t>
            </a:r>
            <a:endParaRPr lang="en-US" sz="2000" dirty="0" smtClean="0">
              <a:solidFill>
                <a:srgbClr val="C00000"/>
              </a:solidFill>
              <a:latin typeface="Arial Narrow" pitchFamily="34" charset="0"/>
            </a:endParaRPr>
          </a:p>
          <a:p>
            <a:pPr marL="280988" indent="-280988" algn="just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This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is because INPR receives a character from an input device which is then transferred to AC 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280988" indent="-280988" algn="just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OUTR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receives a character from AC and delivers it to an output device. There is no transfer from OUTR to any of the other registers.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80647" y="0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tabLst>
                <a:tab pos="1868170" algn="l"/>
                <a:tab pos="2815590" algn="l"/>
              </a:tabLst>
              <a:defRPr/>
            </a:pP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COMMON BUS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SYSTEM Contd.</a:t>
            </a: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152400" y="547356"/>
            <a:ext cx="8839200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input data and output data of the memory are connected to the common bus, but the memory address is connected to AR </a:t>
            </a: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Therefore, AR must always be used to specify a memory address. By using a single register for the address, we eliminate the need for an address bus that would have been needed otherwise</a:t>
            </a: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content of any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register can be specified for the memory data input during a write operation. Similarly, any register can receive the data from memory after a read operation except AC </a:t>
            </a: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16 inputs of AC come from an adder and logic circuit. This circuit has three sets of inputs. One set of 16-bit inputs come from the outputs of AC 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They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are used to implement register microoperations such as complement AC and shift AC . Another set of 16-bit inputs come from the data register DR 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inputs from DR and AC are used for arithmetic and logic </a:t>
            </a:r>
            <a:r>
              <a:rPr 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microoperations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, such as add DR to AC or AND DR to AC . 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355600" indent="-342900" algn="just">
              <a:lnSpc>
                <a:spcPct val="120000"/>
              </a:lnSpc>
              <a:buFont typeface="Arial" pitchFamily="34" charset="0"/>
              <a:buChar char="•"/>
              <a:tabLst>
                <a:tab pos="298450" algn="l"/>
              </a:tabLst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result of an addition is transferred to AC and the end carry-out of the addition is transferred to flip-flop E  extended AC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bit). A third set of 8-bit inputs come from the input register INPR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80647" y="0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tabLst>
                <a:tab pos="1868170" algn="l"/>
                <a:tab pos="2815590" algn="l"/>
              </a:tabLst>
              <a:defRPr/>
            </a:pP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COMMON BUS</a:t>
            </a:r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SYSTEM Contd.</a:t>
            </a: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7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object 7"/>
          <p:cNvSpPr txBox="1">
            <a:spLocks noChangeArrowheads="1"/>
          </p:cNvSpPr>
          <p:nvPr/>
        </p:nvSpPr>
        <p:spPr bwMode="auto">
          <a:xfrm>
            <a:off x="793750" y="990600"/>
            <a:ext cx="8121650" cy="569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Program</a:t>
            </a:r>
            <a:endParaRPr lang="en-US" sz="20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742950" lvl="2" indent="-285750">
              <a:lnSpc>
                <a:spcPct val="130000"/>
              </a:lnSpc>
              <a:spcBef>
                <a:spcPts val="588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sequence of (machine) instructions</a:t>
            </a:r>
          </a:p>
          <a:p>
            <a:pPr marL="285750" indent="-285750">
              <a:lnSpc>
                <a:spcPct val="130000"/>
              </a:lnSpc>
              <a:spcBef>
                <a:spcPts val="7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(Machine) Instruction</a:t>
            </a:r>
          </a:p>
          <a:p>
            <a:pPr marL="0" lvl="1" algn="just">
              <a:lnSpc>
                <a:spcPct val="130000"/>
              </a:lnSpc>
              <a:spcBef>
                <a:spcPts val="588"/>
              </a:spcBef>
              <a:spcAft>
                <a:spcPts val="600"/>
              </a:spcAft>
              <a:defRPr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group of bits that tell the computer to </a:t>
            </a:r>
            <a:r>
              <a:rPr lang="en-US" sz="2000" i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perform a specific    </a:t>
            </a:r>
            <a:r>
              <a:rPr lang="en-US" sz="2000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   </a:t>
            </a:r>
          </a:p>
          <a:p>
            <a:pPr marL="0" lvl="1" algn="just">
              <a:lnSpc>
                <a:spcPct val="130000"/>
              </a:lnSpc>
              <a:spcBef>
                <a:spcPts val="588"/>
              </a:spcBef>
              <a:spcAft>
                <a:spcPts val="600"/>
              </a:spcAft>
              <a:defRPr/>
            </a:pPr>
            <a:r>
              <a:rPr lang="en-US" sz="2000" i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       operation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(a sequence of micro-operation)</a:t>
            </a:r>
          </a:p>
          <a:p>
            <a:pPr marL="285750" indent="-285750" algn="just">
              <a:lnSpc>
                <a:spcPct val="130000"/>
              </a:lnSpc>
              <a:spcBef>
                <a:spcPts val="7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instructions of a program, along with any needed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are stored in memory</a:t>
            </a:r>
          </a:p>
          <a:p>
            <a:pPr marL="285750" indent="-285750" algn="just">
              <a:lnSpc>
                <a:spcPct val="130000"/>
              </a:lnSpc>
              <a:spcBef>
                <a:spcPts val="725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CPU reads the next instruction from </a:t>
            </a:r>
            <a:r>
              <a:rPr lang="en-US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memory, It </a:t>
            </a:r>
            <a:r>
              <a:rPr lang="en-US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is placed in an </a:t>
            </a:r>
            <a:r>
              <a:rPr lang="en-US" sz="2000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Instruction Register </a:t>
            </a:r>
            <a:r>
              <a:rPr lang="en-US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(IR)</a:t>
            </a:r>
          </a:p>
          <a:p>
            <a:pPr marL="285750" indent="-285750" algn="just">
              <a:lnSpc>
                <a:spcPct val="130000"/>
              </a:lnSpc>
              <a:spcBef>
                <a:spcPts val="725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Control circuitry in control unit then translates the instruction into the sequence of microoperations necessary to implement it</a:t>
            </a:r>
          </a:p>
        </p:txBody>
      </p:sp>
      <p:sp>
        <p:nvSpPr>
          <p:cNvPr id="18435" name="Rectangle 9"/>
          <p:cNvSpPr>
            <a:spLocks noChangeArrowheads="1"/>
          </p:cNvSpPr>
          <p:nvPr/>
        </p:nvSpPr>
        <p:spPr bwMode="auto">
          <a:xfrm>
            <a:off x="1371600" y="228600"/>
            <a:ext cx="7772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indent="58738"/>
            <a:r>
              <a:rPr lang="en-US" sz="3200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           INSTRUCTIONS</a:t>
            </a:r>
            <a:endParaRPr lang="en-US" sz="3200" b="1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066800"/>
            <a:ext cx="84582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latin typeface="Arial Narrow" pitchFamily="34" charset="0"/>
              </a:rPr>
              <a:t>1.   </a:t>
            </a:r>
            <a:r>
              <a:rPr lang="en-US" sz="2000" b="1" dirty="0" err="1" smtClean="0">
                <a:latin typeface="Arial Narrow" pitchFamily="34" charset="0"/>
              </a:rPr>
              <a:t>M.Morris</a:t>
            </a:r>
            <a:r>
              <a:rPr lang="en-US" sz="2000" b="1" dirty="0" smtClean="0">
                <a:latin typeface="Arial Narrow" pitchFamily="34" charset="0"/>
              </a:rPr>
              <a:t> </a:t>
            </a:r>
            <a:r>
              <a:rPr lang="en-US" sz="2000" b="1" dirty="0">
                <a:latin typeface="Arial Narrow" pitchFamily="34" charset="0"/>
              </a:rPr>
              <a:t>Mano, “Computer system Architecture”, 3rd Edition, Prentice-Hall </a:t>
            </a:r>
            <a:r>
              <a:rPr lang="en-US" sz="2000" b="1" dirty="0" smtClean="0">
                <a:latin typeface="Arial Narrow" pitchFamily="34" charset="0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latin typeface="Arial Narrow" pitchFamily="34" charset="0"/>
              </a:rPr>
              <a:t>      Publishers</a:t>
            </a:r>
            <a:r>
              <a:rPr lang="en-US" sz="2000" b="1" dirty="0">
                <a:latin typeface="Arial Narrow" pitchFamily="34" charset="0"/>
              </a:rPr>
              <a:t>, </a:t>
            </a:r>
            <a:r>
              <a:rPr lang="en-US" sz="2000" b="1" dirty="0" smtClean="0">
                <a:latin typeface="Arial Narrow" pitchFamily="34" charset="0"/>
              </a:rPr>
              <a:t> 2007</a:t>
            </a:r>
            <a:r>
              <a:rPr lang="en-US" sz="2000" b="1" dirty="0">
                <a:latin typeface="Arial Narrow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2. Mark Burrell, “Fundamentals of Computer Architecture”, </a:t>
            </a:r>
            <a:r>
              <a:rPr lang="en-US" sz="2000" dirty="0" err="1">
                <a:latin typeface="Arial Narrow" pitchFamily="34" charset="0"/>
              </a:rPr>
              <a:t>Mcmillan</a:t>
            </a:r>
            <a:r>
              <a:rPr lang="en-US" sz="2000" dirty="0">
                <a:latin typeface="Arial Narrow" pitchFamily="34" charset="0"/>
              </a:rPr>
              <a:t> Higher Education, </a:t>
            </a:r>
            <a:r>
              <a:rPr lang="en-US" sz="2000" dirty="0" smtClean="0">
                <a:latin typeface="Arial Narrow" pitchFamily="34" charset="0"/>
              </a:rPr>
              <a:t> 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smtClean="0">
                <a:latin typeface="Arial Narrow" pitchFamily="34" charset="0"/>
              </a:rPr>
              <a:t>   2003</a:t>
            </a:r>
            <a:r>
              <a:rPr lang="en-US" sz="2000" dirty="0">
                <a:latin typeface="Arial Narrow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3. John D. </a:t>
            </a:r>
            <a:r>
              <a:rPr lang="en-US" sz="2000" dirty="0" err="1">
                <a:latin typeface="Arial Narrow" pitchFamily="34" charset="0"/>
              </a:rPr>
              <a:t>Carpinelli</a:t>
            </a:r>
            <a:r>
              <a:rPr lang="en-US" sz="2000" dirty="0">
                <a:latin typeface="Arial Narrow" pitchFamily="34" charset="0"/>
              </a:rPr>
              <a:t>, “Computer Systems Organization and Architecture”, Pearson </a:t>
            </a:r>
            <a:r>
              <a:rPr lang="en-US" sz="2000" dirty="0" smtClean="0">
                <a:latin typeface="Arial Narrow" pitchFamily="34" charset="0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smtClean="0">
                <a:latin typeface="Arial Narrow" pitchFamily="34" charset="0"/>
              </a:rPr>
              <a:t>    Education</a:t>
            </a:r>
            <a:r>
              <a:rPr lang="en-US" sz="2000" dirty="0">
                <a:latin typeface="Arial Narrow" pitchFamily="34" charset="0"/>
              </a:rPr>
              <a:t>, 2001.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4. Carl </a:t>
            </a:r>
            <a:r>
              <a:rPr lang="en-US" sz="2000" dirty="0" err="1">
                <a:latin typeface="Arial Narrow" pitchFamily="34" charset="0"/>
              </a:rPr>
              <a:t>Hamacher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Zvonko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Vranesic</a:t>
            </a:r>
            <a:r>
              <a:rPr lang="en-US" sz="2000" dirty="0">
                <a:latin typeface="Arial Narrow" pitchFamily="34" charset="0"/>
              </a:rPr>
              <a:t> and </a:t>
            </a:r>
            <a:r>
              <a:rPr lang="en-US" sz="2000" dirty="0" err="1">
                <a:latin typeface="Arial Narrow" pitchFamily="34" charset="0"/>
              </a:rPr>
              <a:t>Safwat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Zaky</a:t>
            </a:r>
            <a:r>
              <a:rPr lang="en-US" sz="2000" dirty="0">
                <a:latin typeface="Arial Narrow" pitchFamily="34" charset="0"/>
              </a:rPr>
              <a:t>, “Computer Organization”, 5 </a:t>
            </a:r>
            <a:r>
              <a:rPr lang="en-US" sz="2000" dirty="0" err="1">
                <a:latin typeface="Arial Narrow" pitchFamily="34" charset="0"/>
              </a:rPr>
              <a:t>th</a:t>
            </a:r>
            <a:r>
              <a:rPr lang="en-US" sz="2000" dirty="0">
                <a:latin typeface="Arial Narrow" pitchFamily="34" charset="0"/>
              </a:rPr>
              <a:t> </a:t>
            </a:r>
            <a:endParaRPr lang="en-US" sz="2000" dirty="0" smtClean="0">
              <a:latin typeface="Arial Narrow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smtClean="0">
                <a:latin typeface="Arial Narrow" pitchFamily="34" charset="0"/>
              </a:rPr>
              <a:t>    Edition</a:t>
            </a:r>
            <a:r>
              <a:rPr lang="en-US" sz="2000" dirty="0">
                <a:latin typeface="Arial Narrow" pitchFamily="34" charset="0"/>
              </a:rPr>
              <a:t>, McGraw-Hill, 2002.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5. William Stallings, “Computer Organization and Architecture - Designing for </a:t>
            </a:r>
            <a:endParaRPr lang="en-US" sz="2000" dirty="0" smtClean="0">
              <a:latin typeface="Arial Narrow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smtClean="0">
                <a:latin typeface="Arial Narrow" pitchFamily="34" charset="0"/>
              </a:rPr>
              <a:t>    Performance</a:t>
            </a:r>
            <a:r>
              <a:rPr lang="en-US" sz="2000" dirty="0">
                <a:latin typeface="Arial Narrow" pitchFamily="34" charset="0"/>
              </a:rPr>
              <a:t>”, 9 </a:t>
            </a:r>
            <a:r>
              <a:rPr lang="en-US" sz="2000" dirty="0" err="1">
                <a:latin typeface="Arial Narrow" pitchFamily="34" charset="0"/>
              </a:rPr>
              <a:t>th</a:t>
            </a:r>
            <a:r>
              <a:rPr lang="en-US" sz="2000" dirty="0">
                <a:latin typeface="Arial Narrow" pitchFamily="34" charset="0"/>
              </a:rPr>
              <a:t> Edition, Prentice Hall, 2012.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 Narrow" pitchFamily="34" charset="0"/>
              </a:rPr>
              <a:t>6. John P Hayes, Computer Architecture Organization, McGraw Hill Edition 4, 2003.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82984" y="0"/>
            <a:ext cx="5359031" cy="818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Arial Narrow" pitchFamily="34" charset="0"/>
              </a:rPr>
              <a:t>TEXT / REFERENCE BOOKS </a:t>
            </a:r>
            <a:endParaRPr lang="en-US" sz="3600" b="1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object 7"/>
          <p:cNvSpPr txBox="1">
            <a:spLocks noChangeArrowheads="1"/>
          </p:cNvSpPr>
          <p:nvPr/>
        </p:nvSpPr>
        <p:spPr bwMode="auto">
          <a:xfrm>
            <a:off x="304799" y="941747"/>
            <a:ext cx="8551521" cy="46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517525" indent="-349250" algn="just">
              <a:lnSpc>
                <a:spcPct val="130000"/>
              </a:lnSpc>
              <a:spcBef>
                <a:spcPts val="2000"/>
              </a:spcBef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A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computer instruction is often divided into two parts</a:t>
            </a:r>
          </a:p>
          <a:p>
            <a:pPr marL="517525" lvl="1" indent="-349250" algn="just">
              <a:lnSpc>
                <a:spcPct val="130000"/>
              </a:lnSpc>
              <a:spcBef>
                <a:spcPts val="613"/>
              </a:spcBef>
              <a:buFont typeface="Arial" charset="0"/>
              <a:buChar char="–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An </a:t>
            </a:r>
            <a:r>
              <a:rPr lang="en-US" sz="2000" i="1" dirty="0" err="1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opcode</a:t>
            </a:r>
            <a:r>
              <a:rPr lang="en-US" sz="2000" i="1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(Operation Code) that specifies the operation for that instruction</a:t>
            </a:r>
          </a:p>
          <a:p>
            <a:pPr marL="517525" lvl="1" indent="-349250" algn="just">
              <a:lnSpc>
                <a:spcPct val="130000"/>
              </a:lnSpc>
              <a:spcBef>
                <a:spcPts val="575"/>
              </a:spcBef>
              <a:buFont typeface="Arial" charset="0"/>
              <a:buChar char="–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An </a:t>
            </a:r>
            <a:r>
              <a:rPr lang="en-US" sz="2000" i="1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address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that specifies the registers and/or locations in memory to use for that operation</a:t>
            </a:r>
          </a:p>
          <a:p>
            <a:pPr marL="517525" indent="-349250" algn="just">
              <a:lnSpc>
                <a:spcPct val="130000"/>
              </a:lnSpc>
              <a:spcBef>
                <a:spcPts val="438"/>
              </a:spcBef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In the Basic Computer, since the memory contains 4096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(=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2</a:t>
            </a:r>
            <a:r>
              <a:rPr lang="en-US" sz="2000" baseline="26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12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) words, we needs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12 bit to specify which memory address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this instruction will use</a:t>
            </a:r>
          </a:p>
          <a:p>
            <a:pPr marL="517525" indent="-349250" algn="just">
              <a:lnSpc>
                <a:spcPct val="130000"/>
              </a:lnSpc>
              <a:spcBef>
                <a:spcPts val="688"/>
              </a:spcBef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In the Basic Computer,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bit 15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of the instruction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specifies the </a:t>
            </a:r>
            <a:r>
              <a:rPr lang="en-US" sz="2000" i="1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addressing mode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(0: direct addressing, 1: indirect addressing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)</a:t>
            </a:r>
          </a:p>
          <a:p>
            <a:pPr marL="517525" indent="-349250" algn="just">
              <a:lnSpc>
                <a:spcPct val="130000"/>
              </a:lnSpc>
              <a:spcBef>
                <a:spcPts val="475"/>
              </a:spcBef>
              <a:buFont typeface="Arial" charset="0"/>
              <a:buChar char="•"/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Since the memory words, and hence the instructions,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are 16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bits long, that leaves </a:t>
            </a:r>
            <a:r>
              <a:rPr lang="en-US" sz="2000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3 bits for the instruction’s </a:t>
            </a:r>
            <a:r>
              <a:rPr lang="en-US" sz="2000" dirty="0" err="1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opcode</a:t>
            </a:r>
            <a:endParaRPr lang="en-US" sz="2000" dirty="0">
              <a:solidFill>
                <a:srgbClr val="FF0000"/>
              </a:solidFill>
              <a:latin typeface="Arial Narrow" pitchFamily="34" charset="0"/>
              <a:cs typeface="Arial" pitchFamily="34" charset="0"/>
            </a:endParaRPr>
          </a:p>
          <a:p>
            <a:pPr marL="269875"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4237" y="5824867"/>
            <a:ext cx="463550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15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-1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774" y="5824867"/>
            <a:ext cx="422275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12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60" dirty="0"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61" name="object 12"/>
          <p:cNvSpPr txBox="1">
            <a:spLocks noChangeArrowheads="1"/>
          </p:cNvSpPr>
          <p:nvPr/>
        </p:nvSpPr>
        <p:spPr bwMode="auto">
          <a:xfrm>
            <a:off x="8340724" y="5824867"/>
            <a:ext cx="1111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latin typeface="Arial" charset="0"/>
              </a:rPr>
              <a:t>0</a:t>
            </a:r>
            <a:endParaRPr lang="en-US" sz="1200">
              <a:latin typeface="Arial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8524" y="6474154"/>
            <a:ext cx="862013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40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b="1" spc="-5" dirty="0">
                <a:latin typeface="Arial"/>
                <a:cs typeface="Arial"/>
              </a:rPr>
              <a:t>dr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s</a:t>
            </a:r>
            <a:r>
              <a:rPr sz="1200" b="1" spc="5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ing</a:t>
            </a:r>
            <a:endParaRPr sz="1200">
              <a:latin typeface="Arial"/>
              <a:cs typeface="Arial"/>
            </a:endParaRPr>
          </a:p>
          <a:p>
            <a:pPr marL="43180" algn="ctr" fontAlgn="auto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5" dirty="0">
                <a:latin typeface="Arial"/>
                <a:cs typeface="Arial"/>
              </a:rPr>
              <a:t>mode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63" name="object 14"/>
          <p:cNvSpPr>
            <a:spLocks/>
          </p:cNvSpPr>
          <p:nvPr/>
        </p:nvSpPr>
        <p:spPr bwMode="auto">
          <a:xfrm>
            <a:off x="6086474" y="6242379"/>
            <a:ext cx="120650" cy="184150"/>
          </a:xfrm>
          <a:custGeom>
            <a:avLst/>
            <a:gdLst>
              <a:gd name="T0" fmla="*/ 49055 w 120014"/>
              <a:gd name="T1" fmla="*/ 58583 h 184785"/>
              <a:gd name="T2" fmla="*/ 37662 w 120014"/>
              <a:gd name="T3" fmla="*/ 65066 h 184785"/>
              <a:gd name="T4" fmla="*/ 116101 w 120014"/>
              <a:gd name="T5" fmla="*/ 176907 h 184785"/>
              <a:gd name="T6" fmla="*/ 127466 w 120014"/>
              <a:gd name="T7" fmla="*/ 170394 h 184785"/>
              <a:gd name="T8" fmla="*/ 49055 w 120014"/>
              <a:gd name="T9" fmla="*/ 58583 h 184785"/>
              <a:gd name="T10" fmla="*/ 0 w 120014"/>
              <a:gd name="T11" fmla="*/ 0 h 184785"/>
              <a:gd name="T12" fmla="*/ 9071 w 120014"/>
              <a:gd name="T13" fmla="*/ 81344 h 184785"/>
              <a:gd name="T14" fmla="*/ 37662 w 120014"/>
              <a:gd name="T15" fmla="*/ 65066 h 184785"/>
              <a:gd name="T16" fmla="*/ 30444 w 120014"/>
              <a:gd name="T17" fmla="*/ 54770 h 184785"/>
              <a:gd name="T18" fmla="*/ 41811 w 120014"/>
              <a:gd name="T19" fmla="*/ 48256 h 184785"/>
              <a:gd name="T20" fmla="*/ 67198 w 120014"/>
              <a:gd name="T21" fmla="*/ 48256 h 184785"/>
              <a:gd name="T22" fmla="*/ 77675 w 120014"/>
              <a:gd name="T23" fmla="*/ 42295 h 184785"/>
              <a:gd name="T24" fmla="*/ 0 w 120014"/>
              <a:gd name="T25" fmla="*/ 0 h 184785"/>
              <a:gd name="T26" fmla="*/ 41811 w 120014"/>
              <a:gd name="T27" fmla="*/ 48256 h 184785"/>
              <a:gd name="T28" fmla="*/ 30444 w 120014"/>
              <a:gd name="T29" fmla="*/ 54770 h 184785"/>
              <a:gd name="T30" fmla="*/ 37662 w 120014"/>
              <a:gd name="T31" fmla="*/ 65066 h 184785"/>
              <a:gd name="T32" fmla="*/ 49055 w 120014"/>
              <a:gd name="T33" fmla="*/ 58583 h 184785"/>
              <a:gd name="T34" fmla="*/ 41811 w 120014"/>
              <a:gd name="T35" fmla="*/ 48256 h 184785"/>
              <a:gd name="T36" fmla="*/ 67198 w 120014"/>
              <a:gd name="T37" fmla="*/ 48256 h 184785"/>
              <a:gd name="T38" fmla="*/ 41811 w 120014"/>
              <a:gd name="T39" fmla="*/ 48256 h 184785"/>
              <a:gd name="T40" fmla="*/ 49055 w 120014"/>
              <a:gd name="T41" fmla="*/ 58583 h 184785"/>
              <a:gd name="T42" fmla="*/ 67198 w 120014"/>
              <a:gd name="T43" fmla="*/ 48256 h 18478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0014"/>
              <a:gd name="T67" fmla="*/ 0 h 184785"/>
              <a:gd name="T68" fmla="*/ 120014 w 120014"/>
              <a:gd name="T69" fmla="*/ 184785 h 18478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0014" h="184785">
                <a:moveTo>
                  <a:pt x="46039" y="61054"/>
                </a:moveTo>
                <a:lnTo>
                  <a:pt x="35351" y="67809"/>
                </a:lnTo>
                <a:lnTo>
                  <a:pt x="108965" y="184367"/>
                </a:lnTo>
                <a:lnTo>
                  <a:pt x="119633" y="177582"/>
                </a:lnTo>
                <a:lnTo>
                  <a:pt x="46039" y="61054"/>
                </a:lnTo>
                <a:close/>
              </a:path>
              <a:path w="120014" h="184785">
                <a:moveTo>
                  <a:pt x="0" y="0"/>
                </a:moveTo>
                <a:lnTo>
                  <a:pt x="8513" y="84770"/>
                </a:lnTo>
                <a:lnTo>
                  <a:pt x="35351" y="67809"/>
                </a:lnTo>
                <a:lnTo>
                  <a:pt x="28574" y="57079"/>
                </a:lnTo>
                <a:lnTo>
                  <a:pt x="39242" y="50291"/>
                </a:lnTo>
                <a:lnTo>
                  <a:pt x="63068" y="50291"/>
                </a:lnTo>
                <a:lnTo>
                  <a:pt x="72902" y="44077"/>
                </a:lnTo>
                <a:lnTo>
                  <a:pt x="0" y="0"/>
                </a:lnTo>
                <a:close/>
              </a:path>
              <a:path w="120014" h="184785">
                <a:moveTo>
                  <a:pt x="39242" y="50291"/>
                </a:moveTo>
                <a:lnTo>
                  <a:pt x="28574" y="57079"/>
                </a:lnTo>
                <a:lnTo>
                  <a:pt x="35351" y="67809"/>
                </a:lnTo>
                <a:lnTo>
                  <a:pt x="46039" y="61054"/>
                </a:lnTo>
                <a:lnTo>
                  <a:pt x="39242" y="50291"/>
                </a:lnTo>
                <a:close/>
              </a:path>
              <a:path w="120014" h="184785">
                <a:moveTo>
                  <a:pt x="63068" y="50291"/>
                </a:moveTo>
                <a:lnTo>
                  <a:pt x="39242" y="50291"/>
                </a:lnTo>
                <a:lnTo>
                  <a:pt x="46039" y="61054"/>
                </a:lnTo>
                <a:lnTo>
                  <a:pt x="63068" y="502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62872"/>
              </p:ext>
            </p:extLst>
          </p:nvPr>
        </p:nvGraphicFramePr>
        <p:xfrm>
          <a:off x="5976937" y="5977267"/>
          <a:ext cx="3071812" cy="239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044"/>
                <a:gridCol w="991309"/>
                <a:gridCol w="1847459"/>
              </a:tblGrid>
              <a:tr h="2397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I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00"/>
                      </a:solidFill>
                      <a:prstDash val="solid"/>
                    </a:lnL>
                    <a:lnR w="25399">
                      <a:solidFill>
                        <a:srgbClr val="000000"/>
                      </a:solidFill>
                      <a:prstDash val="solid"/>
                    </a:lnR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00"/>
                      </a:solidFill>
                      <a:prstDash val="solid"/>
                    </a:lnL>
                    <a:lnR w="25399">
                      <a:solidFill>
                        <a:srgbClr val="000000"/>
                      </a:solidFill>
                      <a:prstDash val="solid"/>
                    </a:lnR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1200" b="1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ddress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00"/>
                      </a:solidFill>
                      <a:prstDash val="solid"/>
                    </a:lnL>
                    <a:lnR w="25399">
                      <a:solidFill>
                        <a:srgbClr val="000000"/>
                      </a:solidFill>
                      <a:prstDash val="solid"/>
                    </a:lnR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474" name="Rectangle 15"/>
          <p:cNvSpPr>
            <a:spLocks noChangeArrowheads="1"/>
          </p:cNvSpPr>
          <p:nvPr/>
        </p:nvSpPr>
        <p:spPr bwMode="auto">
          <a:xfrm>
            <a:off x="1411629" y="152400"/>
            <a:ext cx="77323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indent="58738"/>
            <a:r>
              <a:rPr lang="en-US" sz="3200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INSTRUCTION FORMAT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9433" y="5977267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>
              <a:defRPr/>
            </a:pPr>
            <a:r>
              <a:rPr lang="en-US" b="1" u="sng" dirty="0">
                <a:solidFill>
                  <a:srgbClr val="C00000"/>
                </a:solidFill>
                <a:latin typeface="Arial" charset="0"/>
              </a:rPr>
              <a:t>Instruction</a:t>
            </a:r>
            <a:r>
              <a:rPr lang="en-US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Arial" charset="0"/>
              </a:rPr>
              <a:t>Format</a:t>
            </a:r>
            <a:endParaRPr lang="en-US" u="sng" dirty="0">
              <a:solidFill>
                <a:srgbClr val="C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79162"/>
            <a:ext cx="5867400" cy="607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6600"/>
                </a:solidFill>
                <a:latin typeface="Arial Narrow" pitchFamily="34" charset="0"/>
              </a:rPr>
              <a:t>DIRECT AND INDIRECT ADDRESSING</a:t>
            </a:r>
            <a:endParaRPr lang="en-US" sz="36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80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32997" y="776771"/>
            <a:ext cx="8726714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34"/>
              </a:spcBef>
              <a:spcAft>
                <a:spcPts val="0"/>
              </a:spcAft>
              <a:defRPr/>
            </a:pPr>
            <a:endParaRPr sz="375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Times New Roman"/>
            </a:endParaRPr>
          </a:p>
          <a:p>
            <a:pPr marL="169545" indent="-15684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70180" algn="l"/>
              </a:tabLst>
              <a:defRPr/>
            </a:pP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B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a</a:t>
            </a: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si</a:t>
            </a:r>
            <a:r>
              <a:rPr lang="en-US"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 </a:t>
            </a: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Compute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sz="2000" b="1" u="sng" spc="4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Instruction</a:t>
            </a:r>
            <a:r>
              <a:rPr sz="2000" b="1" u="sng" spc="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Format</a:t>
            </a:r>
            <a:endParaRPr sz="2000" u="sng" dirty="0">
              <a:solidFill>
                <a:srgbClr val="C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213" y="2139950"/>
            <a:ext cx="3454400" cy="628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Me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m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or</a:t>
            </a:r>
            <a:r>
              <a:rPr b="1" spc="-2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y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-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fe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en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8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  <a:p>
            <a:pPr marL="1010919" fontAlgn="auto">
              <a:spcBef>
                <a:spcPts val="1325"/>
              </a:spcBef>
              <a:spcAft>
                <a:spcPts val="0"/>
              </a:spcAft>
              <a:tabLst>
                <a:tab pos="1391285" algn="l"/>
                <a:tab pos="1929130" algn="l"/>
              </a:tabLst>
              <a:defRPr/>
            </a:pPr>
            <a:r>
              <a:rPr sz="1200" b="1" dirty="0">
                <a:latin typeface="Arial Narrow" pitchFamily="34" charset="0"/>
                <a:cs typeface="Arial"/>
              </a:rPr>
              <a:t>15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14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12</a:t>
            </a:r>
            <a:r>
              <a:rPr sz="1200" b="1" spc="15" dirty="0">
                <a:latin typeface="Arial Narrow" pitchFamily="34" charset="0"/>
                <a:cs typeface="Times New Roman"/>
              </a:rPr>
              <a:t> </a:t>
            </a:r>
            <a:r>
              <a:rPr sz="1200" b="1" spc="-60" dirty="0">
                <a:latin typeface="Arial Narrow" pitchFamily="34" charset="0"/>
                <a:cs typeface="Arial"/>
              </a:rPr>
              <a:t>1</a:t>
            </a:r>
            <a:r>
              <a:rPr sz="1200" b="1" dirty="0">
                <a:latin typeface="Arial Narrow" pitchFamily="34" charset="0"/>
                <a:cs typeface="Arial"/>
              </a:rPr>
              <a:t>1</a:t>
            </a:r>
            <a:endParaRPr sz="1200" dirty="0">
              <a:latin typeface="Arial Narrow" pitchFamily="34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8213" y="2139950"/>
            <a:ext cx="2384425" cy="6283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" dirty="0">
                <a:latin typeface="Arial Narrow" pitchFamily="34" charset="0"/>
                <a:cs typeface="Arial"/>
              </a:rPr>
              <a:t>0</a:t>
            </a:r>
            <a:r>
              <a:rPr b="1" spc="-5" dirty="0">
                <a:latin typeface="Arial Narrow" pitchFamily="34" charset="0"/>
                <a:cs typeface="Arial"/>
              </a:rPr>
              <a:t>0</a:t>
            </a:r>
            <a:r>
              <a:rPr b="1" dirty="0">
                <a:latin typeface="Arial Narrow" pitchFamily="34" charset="0"/>
                <a:cs typeface="Arial"/>
              </a:rPr>
              <a:t>0</a:t>
            </a:r>
            <a:r>
              <a:rPr b="1" spc="55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~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1</a:t>
            </a:r>
            <a:r>
              <a:rPr b="1" spc="-10" dirty="0">
                <a:latin typeface="Arial Narrow" pitchFamily="34" charset="0"/>
                <a:cs typeface="Arial"/>
              </a:rPr>
              <a:t>0</a:t>
            </a:r>
            <a:r>
              <a:rPr b="1" dirty="0">
                <a:latin typeface="Arial Narrow" pitchFamily="34" charset="0"/>
                <a:cs typeface="Arial"/>
              </a:rPr>
              <a:t>)</a:t>
            </a:r>
            <a:endParaRPr dirty="0">
              <a:latin typeface="Arial Narrow" pitchFamily="34" charset="0"/>
              <a:cs typeface="Arial"/>
            </a:endParaRPr>
          </a:p>
          <a:p>
            <a:pPr marL="520700" fontAlgn="auto">
              <a:spcBef>
                <a:spcPts val="1325"/>
              </a:spcBef>
              <a:spcAft>
                <a:spcPts val="0"/>
              </a:spcAft>
              <a:defRPr/>
            </a:pPr>
            <a:r>
              <a:rPr sz="1200" b="1" dirty="0">
                <a:latin typeface="Arial Narrow" pitchFamily="34" charset="0"/>
                <a:cs typeface="Arial"/>
              </a:rPr>
              <a:t>0</a:t>
            </a:r>
            <a:endParaRPr sz="1200" dirty="0">
              <a:latin typeface="Arial Narrow" pitchFamily="34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213" y="3316288"/>
            <a:ext cx="3492500" cy="276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g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r-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fe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en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7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8213" y="3316288"/>
            <a:ext cx="23114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5" dirty="0">
                <a:latin typeface="Arial Narrow" pitchFamily="34" charset="0"/>
                <a:cs typeface="Arial"/>
              </a:rPr>
              <a:t>11</a:t>
            </a:r>
            <a:r>
              <a:rPr b="1" spc="-1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,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I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45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0)</a:t>
            </a:r>
            <a:endParaRPr>
              <a:latin typeface="Arial Narrow" pitchFamily="34" charset="0"/>
              <a:cs typeface="Arial"/>
            </a:endParaRPr>
          </a:p>
        </p:txBody>
      </p:sp>
      <p:sp>
        <p:nvSpPr>
          <p:cNvPr id="20487" name="object 14"/>
          <p:cNvSpPr>
            <a:spLocks/>
          </p:cNvSpPr>
          <p:nvPr/>
        </p:nvSpPr>
        <p:spPr bwMode="auto">
          <a:xfrm>
            <a:off x="3098800" y="3863975"/>
            <a:ext cx="0" cy="206375"/>
          </a:xfrm>
          <a:custGeom>
            <a:avLst/>
            <a:gdLst>
              <a:gd name="T0" fmla="*/ 0 h 206375"/>
              <a:gd name="T1" fmla="*/ 206383 h 206375"/>
              <a:gd name="T2" fmla="*/ 0 60000 65536"/>
              <a:gd name="T3" fmla="*/ 0 60000 65536"/>
              <a:gd name="T4" fmla="*/ 0 h 206375"/>
              <a:gd name="T5" fmla="*/ 206375 h 20637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06375">
                <a:moveTo>
                  <a:pt x="0" y="0"/>
                </a:moveTo>
                <a:lnTo>
                  <a:pt x="0" y="206383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175" y="4486275"/>
            <a:ext cx="2781300" cy="603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Input-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O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utpu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t</a:t>
            </a:r>
            <a:r>
              <a:rPr b="1" spc="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  <a:p>
            <a:pPr marL="940435" fontAlgn="auto">
              <a:spcBef>
                <a:spcPts val="1085"/>
              </a:spcBef>
              <a:spcAft>
                <a:spcPts val="0"/>
              </a:spcAft>
              <a:tabLst>
                <a:tab pos="1859914" algn="l"/>
              </a:tabLst>
              <a:defRPr/>
            </a:pPr>
            <a:r>
              <a:rPr sz="1200" b="1" dirty="0">
                <a:latin typeface="Arial Narrow" pitchFamily="34" charset="0"/>
                <a:cs typeface="Arial"/>
              </a:rPr>
              <a:t>15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12</a:t>
            </a:r>
            <a:r>
              <a:rPr sz="1200" b="1" spc="15" dirty="0">
                <a:latin typeface="Arial Narrow" pitchFamily="34" charset="0"/>
                <a:cs typeface="Times New Roman"/>
              </a:rPr>
              <a:t> </a:t>
            </a:r>
            <a:r>
              <a:rPr sz="1200" b="1" spc="-60" dirty="0">
                <a:latin typeface="Arial Narrow" pitchFamily="34" charset="0"/>
                <a:cs typeface="Arial"/>
              </a:rPr>
              <a:t>1</a:t>
            </a:r>
            <a:r>
              <a:rPr sz="1200" b="1" dirty="0">
                <a:latin typeface="Arial Narrow" pitchFamily="34" charset="0"/>
                <a:cs typeface="Arial"/>
              </a:rPr>
              <a:t>1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7263" y="4486275"/>
            <a:ext cx="2244725" cy="60272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dirty="0">
                <a:latin typeface="Arial Narrow" pitchFamily="34" charset="0"/>
                <a:cs typeface="Arial"/>
              </a:rPr>
              <a:t>=</a:t>
            </a:r>
            <a:r>
              <a:rPr b="1" spc="-100" dirty="0">
                <a:latin typeface="Arial Narrow" pitchFamily="34" charset="0"/>
                <a:cs typeface="Arial"/>
              </a:rPr>
              <a:t>1</a:t>
            </a:r>
            <a:r>
              <a:rPr b="1" spc="-105" dirty="0">
                <a:latin typeface="Arial Narrow" pitchFamily="34" charset="0"/>
                <a:cs typeface="Arial"/>
              </a:rPr>
              <a:t>1</a:t>
            </a:r>
            <a:r>
              <a:rPr b="1" spc="-1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,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I</a:t>
            </a:r>
            <a:r>
              <a:rPr b="1" spc="45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" dirty="0">
                <a:latin typeface="Arial Narrow" pitchFamily="34" charset="0"/>
                <a:cs typeface="Arial"/>
              </a:rPr>
              <a:t>1</a:t>
            </a:r>
            <a:r>
              <a:rPr b="1" dirty="0">
                <a:latin typeface="Arial Narrow" pitchFamily="34" charset="0"/>
                <a:cs typeface="Arial"/>
              </a:rPr>
              <a:t>)</a:t>
            </a:r>
            <a:endParaRPr>
              <a:latin typeface="Arial Narrow" pitchFamily="34" charset="0"/>
              <a:cs typeface="Arial"/>
            </a:endParaRPr>
          </a:p>
          <a:p>
            <a:pPr marL="515620" fontAlgn="auto">
              <a:spcBef>
                <a:spcPts val="1085"/>
              </a:spcBef>
              <a:spcAft>
                <a:spcPts val="0"/>
              </a:spcAft>
              <a:defRPr/>
            </a:pPr>
            <a:r>
              <a:rPr sz="1200" b="1" dirty="0">
                <a:latin typeface="Arial Narrow" pitchFamily="34" charset="0"/>
                <a:cs typeface="Arial"/>
              </a:rPr>
              <a:t>0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20490" name="object 18"/>
          <p:cNvSpPr>
            <a:spLocks/>
          </p:cNvSpPr>
          <p:nvPr/>
        </p:nvSpPr>
        <p:spPr bwMode="auto">
          <a:xfrm>
            <a:off x="1906588" y="5067300"/>
            <a:ext cx="3586162" cy="209550"/>
          </a:xfrm>
          <a:custGeom>
            <a:avLst/>
            <a:gdLst>
              <a:gd name="T0" fmla="*/ 0 w 3586479"/>
              <a:gd name="T1" fmla="*/ 209549 h 209550"/>
              <a:gd name="T2" fmla="*/ 3582300 w 3586479"/>
              <a:gd name="T3" fmla="*/ 209549 h 209550"/>
              <a:gd name="T4" fmla="*/ 3582300 w 3586479"/>
              <a:gd name="T5" fmla="*/ 0 h 209550"/>
              <a:gd name="T6" fmla="*/ 0 w 3586479"/>
              <a:gd name="T7" fmla="*/ 0 h 209550"/>
              <a:gd name="T8" fmla="*/ 0 w 3586479"/>
              <a:gd name="T9" fmla="*/ 209549 h 209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86479"/>
              <a:gd name="T16" fmla="*/ 0 h 209550"/>
              <a:gd name="T17" fmla="*/ 3586479 w 3586479"/>
              <a:gd name="T18" fmla="*/ 209550 h 209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86479" h="209550">
                <a:moveTo>
                  <a:pt x="0" y="209549"/>
                </a:moveTo>
                <a:lnTo>
                  <a:pt x="3586093" y="209549"/>
                </a:lnTo>
                <a:lnTo>
                  <a:pt x="3586093" y="0"/>
                </a:lnTo>
                <a:lnTo>
                  <a:pt x="0" y="0"/>
                </a:lnTo>
                <a:lnTo>
                  <a:pt x="0" y="209549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788" y="5086350"/>
            <a:ext cx="966787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0" dirty="0">
                <a:latin typeface="Arial Narrow" pitchFamily="34" charset="0"/>
                <a:cs typeface="Arial"/>
              </a:rPr>
              <a:t>I/O</a:t>
            </a:r>
            <a:r>
              <a:rPr sz="1200" b="1" spc="25" dirty="0">
                <a:latin typeface="Arial Narrow" pitchFamily="34" charset="0"/>
                <a:cs typeface="Times New Roman"/>
              </a:rPr>
              <a:t> </a:t>
            </a:r>
            <a:r>
              <a:rPr sz="1200" b="1" spc="-10" dirty="0">
                <a:latin typeface="Arial Narrow" pitchFamily="34" charset="0"/>
                <a:cs typeface="Arial"/>
              </a:rPr>
              <a:t>oper</a:t>
            </a:r>
            <a:r>
              <a:rPr sz="1200" b="1" dirty="0">
                <a:latin typeface="Arial Narrow" pitchFamily="34" charset="0"/>
                <a:cs typeface="Arial"/>
              </a:rPr>
              <a:t>a</a:t>
            </a:r>
            <a:r>
              <a:rPr sz="1200" b="1" spc="-10" dirty="0">
                <a:latin typeface="Arial Narrow" pitchFamily="34" charset="0"/>
                <a:cs typeface="Arial"/>
              </a:rPr>
              <a:t>tion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20492" name="object 20"/>
          <p:cNvSpPr txBox="1">
            <a:spLocks noChangeArrowheads="1"/>
          </p:cNvSpPr>
          <p:nvPr/>
        </p:nvSpPr>
        <p:spPr bwMode="auto">
          <a:xfrm>
            <a:off x="1997075" y="5105400"/>
            <a:ext cx="8747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0493" name="object 21"/>
          <p:cNvSpPr>
            <a:spLocks/>
          </p:cNvSpPr>
          <p:nvPr/>
        </p:nvSpPr>
        <p:spPr bwMode="auto">
          <a:xfrm>
            <a:off x="3082925" y="5078413"/>
            <a:ext cx="0" cy="206375"/>
          </a:xfrm>
          <a:custGeom>
            <a:avLst/>
            <a:gdLst>
              <a:gd name="T0" fmla="*/ 0 h 207010"/>
              <a:gd name="T1" fmla="*/ 199027 h 207010"/>
              <a:gd name="T2" fmla="*/ 0 60000 65536"/>
              <a:gd name="T3" fmla="*/ 0 60000 65536"/>
              <a:gd name="T4" fmla="*/ 0 h 207010"/>
              <a:gd name="T5" fmla="*/ 207010 h 20701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07010">
                <a:moveTo>
                  <a:pt x="0" y="0"/>
                </a:moveTo>
                <a:lnTo>
                  <a:pt x="0" y="206501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17360"/>
              </p:ext>
            </p:extLst>
          </p:nvPr>
        </p:nvGraphicFramePr>
        <p:xfrm>
          <a:off x="1882775" y="2741613"/>
          <a:ext cx="3586163" cy="206375"/>
        </p:xfrm>
        <a:graphic>
          <a:graphicData uri="http://schemas.openxmlformats.org/drawingml/2006/table">
            <a:tbl>
              <a:tblPr/>
              <a:tblGrid>
                <a:gridCol w="406400"/>
                <a:gridCol w="795338"/>
                <a:gridCol w="2384425"/>
              </a:tblGrid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3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238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Opcode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778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Address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22288"/>
              </p:ext>
            </p:extLst>
          </p:nvPr>
        </p:nvGraphicFramePr>
        <p:xfrm>
          <a:off x="1892300" y="3636963"/>
          <a:ext cx="3586162" cy="455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928"/>
                <a:gridCol w="254042"/>
                <a:gridCol w="255031"/>
                <a:gridCol w="573167"/>
                <a:gridCol w="1686140"/>
                <a:gridCol w="498854"/>
              </a:tblGrid>
              <a:tr h="249237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6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6675">
                <a:tc>
                  <a:txBody>
                    <a:bodyPr/>
                    <a:lstStyle/>
                    <a:p>
                      <a:pPr marL="13652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00"/>
                      </a:solidFill>
                      <a:prstDash val="solid"/>
                    </a:lnL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Regi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te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pe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399">
                      <a:solidFill>
                        <a:srgbClr val="000000"/>
                      </a:solidFill>
                      <a:prstDash val="solid"/>
                    </a:lnR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0521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524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INSTRUCTIONS</a:t>
            </a: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2200" y="1199964"/>
            <a:ext cx="355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I=0,</a:t>
            </a:r>
            <a:r>
              <a:rPr lang="en-US" b="1" dirty="0" smtClean="0">
                <a:latin typeface="Arial Narrow" pitchFamily="34" charset="0"/>
              </a:rPr>
              <a:t> Direct addressing mode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I=1</a:t>
            </a:r>
            <a:r>
              <a:rPr lang="en-US" b="1" dirty="0" smtClean="0">
                <a:latin typeface="Arial Narrow" pitchFamily="34" charset="0"/>
              </a:rPr>
              <a:t>, Indirect </a:t>
            </a:r>
            <a:r>
              <a:rPr lang="en-US" b="1" dirty="0">
                <a:latin typeface="Arial Narrow" pitchFamily="34" charset="0"/>
              </a:rPr>
              <a:t>addressing mode</a:t>
            </a:r>
          </a:p>
          <a:p>
            <a:endParaRPr lang="en-US" b="1" dirty="0">
              <a:latin typeface="Arial Narrow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45506" y="1661629"/>
            <a:ext cx="3943350" cy="1005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6248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0"/>
            <a:ext cx="845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</a:t>
            </a: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INSTRUCTIONS Contd.</a:t>
            </a:r>
          </a:p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88362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Arial Narrow" pitchFamily="34" charset="0"/>
              </a:rPr>
              <a:t>I=0,</a:t>
            </a:r>
            <a:r>
              <a:rPr lang="en-US" b="1" u="sng" dirty="0">
                <a:latin typeface="Arial Narrow" pitchFamily="34" charset="0"/>
              </a:rPr>
              <a:t> Direct addressing mode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90248"/>
              </p:ext>
            </p:extLst>
          </p:nvPr>
        </p:nvGraphicFramePr>
        <p:xfrm>
          <a:off x="664062" y="2332780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0 0 0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12346"/>
              </p:ext>
            </p:extLst>
          </p:nvPr>
        </p:nvGraphicFramePr>
        <p:xfrm>
          <a:off x="664062" y="2786742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0 0 1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45763"/>
              </p:ext>
            </p:extLst>
          </p:nvPr>
        </p:nvGraphicFramePr>
        <p:xfrm>
          <a:off x="664062" y="3682998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1</a:t>
                      </a:r>
                      <a:r>
                        <a:rPr lang="en-US" dirty="0" smtClean="0"/>
                        <a:t>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2264262" y="3381828"/>
            <a:ext cx="0" cy="304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505794"/>
              </p:ext>
            </p:extLst>
          </p:nvPr>
        </p:nvGraphicFramePr>
        <p:xfrm>
          <a:off x="4778862" y="2329542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0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84961"/>
              </p:ext>
            </p:extLst>
          </p:nvPr>
        </p:nvGraphicFramePr>
        <p:xfrm>
          <a:off x="4795102" y="2800482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1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90013"/>
              </p:ext>
            </p:extLst>
          </p:nvPr>
        </p:nvGraphicFramePr>
        <p:xfrm>
          <a:off x="4778862" y="3701142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6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04800" y="4191000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  <a:latin typeface="Arial Narrow" pitchFamily="34" charset="0"/>
              </a:rPr>
              <a:t>I=1,</a:t>
            </a:r>
            <a:r>
              <a:rPr lang="en-US" b="1" u="sng" dirty="0" smtClean="0">
                <a:latin typeface="Arial Narrow" pitchFamily="34" charset="0"/>
              </a:rPr>
              <a:t> </a:t>
            </a:r>
            <a:r>
              <a:rPr lang="en-US" b="1" u="sng" dirty="0" err="1" smtClean="0">
                <a:latin typeface="Arial Narrow" pitchFamily="34" charset="0"/>
              </a:rPr>
              <a:t>InDirect</a:t>
            </a:r>
            <a:r>
              <a:rPr lang="en-US" b="1" u="sng" dirty="0" smtClean="0">
                <a:latin typeface="Arial Narrow" pitchFamily="34" charset="0"/>
              </a:rPr>
              <a:t> </a:t>
            </a:r>
            <a:r>
              <a:rPr lang="en-US" b="1" u="sng" dirty="0">
                <a:latin typeface="Arial Narrow" pitchFamily="34" charset="0"/>
              </a:rPr>
              <a:t>addressing mode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845896"/>
              </p:ext>
            </p:extLst>
          </p:nvPr>
        </p:nvGraphicFramePr>
        <p:xfrm>
          <a:off x="664062" y="4789324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0 0 0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55547"/>
              </p:ext>
            </p:extLst>
          </p:nvPr>
        </p:nvGraphicFramePr>
        <p:xfrm>
          <a:off x="664062" y="5243286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0 0 1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68928"/>
              </p:ext>
            </p:extLst>
          </p:nvPr>
        </p:nvGraphicFramePr>
        <p:xfrm>
          <a:off x="664062" y="6139542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1</a:t>
                      </a:r>
                      <a:r>
                        <a:rPr lang="en-US" dirty="0" smtClean="0"/>
                        <a:t>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2264262" y="5671458"/>
            <a:ext cx="0" cy="304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11670"/>
              </p:ext>
            </p:extLst>
          </p:nvPr>
        </p:nvGraphicFramePr>
        <p:xfrm>
          <a:off x="4778862" y="4786086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8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17824"/>
              </p:ext>
            </p:extLst>
          </p:nvPr>
        </p:nvGraphicFramePr>
        <p:xfrm>
          <a:off x="4795102" y="5257026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9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93465"/>
              </p:ext>
            </p:extLst>
          </p:nvPr>
        </p:nvGraphicFramePr>
        <p:xfrm>
          <a:off x="4778862" y="6157686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E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9" y="2946400"/>
            <a:ext cx="350520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>
            <a:endCxn id="10" idx="1"/>
          </p:cNvCxnSpPr>
          <p:nvPr/>
        </p:nvCxnSpPr>
        <p:spPr>
          <a:xfrm flipV="1">
            <a:off x="4495800" y="2512422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506669" y="2948578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506669" y="3810000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495800" y="4953000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95800" y="5410200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17538" y="6248400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/>
          <p:cNvSpPr/>
          <p:nvPr/>
        </p:nvSpPr>
        <p:spPr>
          <a:xfrm rot="16200000">
            <a:off x="2364639" y="2911337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31553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3011732" y="2925848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103677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Left Brace 33"/>
          <p:cNvSpPr/>
          <p:nvPr/>
        </p:nvSpPr>
        <p:spPr>
          <a:xfrm rot="16200000">
            <a:off x="3754348" y="2911337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921262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6" name="Left Brace 35"/>
          <p:cNvSpPr/>
          <p:nvPr/>
        </p:nvSpPr>
        <p:spPr>
          <a:xfrm rot="16200000">
            <a:off x="1053738" y="2765191"/>
            <a:ext cx="320100" cy="9131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60775" y="322864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14400" y="1219200"/>
            <a:ext cx="30068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85800"/>
            <a:ext cx="545950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75625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INSTRUCTIONS Contd.</a:t>
            </a: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39684" y="1143000"/>
            <a:ext cx="26426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 rot="16200000">
            <a:off x="3000968" y="1448411"/>
            <a:ext cx="320100" cy="9131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61018" y="190499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45713"/>
              </p:ext>
            </p:extLst>
          </p:nvPr>
        </p:nvGraphicFramePr>
        <p:xfrm>
          <a:off x="664062" y="2332780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1 1 1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995341"/>
              </p:ext>
            </p:extLst>
          </p:nvPr>
        </p:nvGraphicFramePr>
        <p:xfrm>
          <a:off x="4778862" y="2329542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7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>
            <a:endCxn id="9" idx="1"/>
          </p:cNvCxnSpPr>
          <p:nvPr/>
        </p:nvCxnSpPr>
        <p:spPr>
          <a:xfrm flipV="1">
            <a:off x="4495800" y="2512422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58" y="3886200"/>
            <a:ext cx="512564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63" y="3429000"/>
            <a:ext cx="512564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eft Brace 12"/>
          <p:cNvSpPr/>
          <p:nvPr/>
        </p:nvSpPr>
        <p:spPr>
          <a:xfrm rot="16200000">
            <a:off x="1008882" y="2482946"/>
            <a:ext cx="320100" cy="9131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68932" y="29395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2345160" y="2653709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12074" y="295728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Left Brace 16"/>
          <p:cNvSpPr/>
          <p:nvPr/>
        </p:nvSpPr>
        <p:spPr>
          <a:xfrm rot="16200000">
            <a:off x="2992253" y="2668220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4198" y="295728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Left Brace 18"/>
          <p:cNvSpPr/>
          <p:nvPr/>
        </p:nvSpPr>
        <p:spPr>
          <a:xfrm rot="16200000">
            <a:off x="3734869" y="2653709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01783" y="295728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4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15" y="914400"/>
            <a:ext cx="6170916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75625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INSTRUCTIONS Contd.</a:t>
            </a: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38515" y="1295400"/>
            <a:ext cx="26426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Brace 4"/>
          <p:cNvSpPr/>
          <p:nvPr/>
        </p:nvSpPr>
        <p:spPr>
          <a:xfrm rot="16200000">
            <a:off x="3000968" y="1753212"/>
            <a:ext cx="320100" cy="9131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1018" y="2209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2364639" y="2911337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31553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3011732" y="2925848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03677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3754348" y="2911337"/>
            <a:ext cx="333828" cy="607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21262" y="32149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788787"/>
              </p:ext>
            </p:extLst>
          </p:nvPr>
        </p:nvGraphicFramePr>
        <p:xfrm>
          <a:off x="626553" y="2691670"/>
          <a:ext cx="381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8382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1 1 1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-</a:t>
                      </a:r>
                      <a:r>
                        <a:rPr lang="en-US" baseline="0" dirty="0" smtClean="0"/>
                        <a:t> - - -     - - - -    - - - 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27398"/>
              </p:ext>
            </p:extLst>
          </p:nvPr>
        </p:nvGraphicFramePr>
        <p:xfrm>
          <a:off x="4741353" y="2688432"/>
          <a:ext cx="91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</a:tblGrid>
              <a:tr h="337792">
                <a:tc>
                  <a:txBody>
                    <a:bodyPr/>
                    <a:lstStyle/>
                    <a:p>
                      <a:r>
                        <a:rPr lang="en-US" dirty="0" smtClean="0"/>
                        <a:t>F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>
            <a:endCxn id="14" idx="1"/>
          </p:cNvCxnSpPr>
          <p:nvPr/>
        </p:nvCxnSpPr>
        <p:spPr>
          <a:xfrm flipV="1">
            <a:off x="4458291" y="2871312"/>
            <a:ext cx="283062" cy="2178"/>
          </a:xfrm>
          <a:prstGeom prst="straightConnector1">
            <a:avLst/>
          </a:prstGeom>
          <a:ln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968611" y="2779702"/>
            <a:ext cx="347557" cy="9131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89376" y="3379581"/>
            <a:ext cx="91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80" y="5029200"/>
            <a:ext cx="441131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35" y="4187371"/>
            <a:ext cx="458235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00635"/>
              </p:ext>
            </p:extLst>
          </p:nvPr>
        </p:nvGraphicFramePr>
        <p:xfrm>
          <a:off x="1801813" y="685800"/>
          <a:ext cx="5970587" cy="6019799"/>
        </p:xfrm>
        <a:graphic>
          <a:graphicData uri="http://schemas.openxmlformats.org/drawingml/2006/table">
            <a:tbl>
              <a:tblPr/>
              <a:tblGrid>
                <a:gridCol w="926228"/>
                <a:gridCol w="1470760"/>
                <a:gridCol w="3573599"/>
              </a:tblGrid>
              <a:tr h="205695">
                <a:tc rowSpan="2">
                  <a:txBody>
                    <a:bodyPr/>
                    <a:lstStyle/>
                    <a:p>
                      <a:pPr marL="1047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Symbol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0825" marR="0" lvl="0" indent="0" algn="ctr" defTabSz="914400" rtl="0" eaLnBrk="1" fontAlgn="base" latinLnBrk="0" hangingPunct="1">
                        <a:lnSpc>
                          <a:spcPts val="16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Hex</a:t>
                      </a:r>
                      <a:r>
                        <a:rPr kumimoji="0" lang="en-US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Code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6953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Description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31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95338" algn="l"/>
                        </a:tabLst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=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=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55936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LDA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BUN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BSA</a:t>
                      </a:r>
                    </a:p>
                    <a:p>
                      <a:pPr marL="1682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ISZ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ctr" defTabSz="914400" rtl="0" eaLnBrk="1" fontAlgn="base" latinLnBrk="0" hangingPunct="1">
                        <a:lnSpc>
                          <a:spcPts val="1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07950" marR="0" lvl="0" indent="0" algn="ctr" defTabSz="914400" rtl="0" eaLnBrk="1" fontAlgn="base" latinLnBrk="0" hangingPunct="1">
                        <a:lnSpc>
                          <a:spcPts val="1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612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6xxx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Exxx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memory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memory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Load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from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memory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Store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content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of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into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memory</a:t>
                      </a: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5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Branch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unconditionally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Branch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save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return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address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42875" marR="0" lvl="0" indent="0" algn="ctr" defTabSz="914400" rtl="0" eaLnBrk="1" fontAlgn="base" latinLnBrk="0" hangingPunct="1">
                        <a:lnSpc>
                          <a:spcPts val="1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Increment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if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zero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15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7800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Clear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CLE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7400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Clear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CMA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7200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Complement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CME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7100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Complement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CIR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7080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Circulate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right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CIL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7040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Circulate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left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and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INC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7020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Increment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SPA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next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instr.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if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positive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SNA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7008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next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instr.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if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negative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SZA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7004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next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instr.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if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zero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SZE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7002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next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instr.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if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zero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224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HLT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7001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Halt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computer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115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INP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F800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Input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character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OUT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F400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Output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character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from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111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F200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input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flag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F100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Skip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output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flag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80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ION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F080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Interrupt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979">
                <a:tc>
                  <a:txBody>
                    <a:bodyPr/>
                    <a:lstStyle/>
                    <a:p>
                      <a:pPr marL="1682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IOF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86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F040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3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Interrupt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off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579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INSTRUCTIONS Contd.</a:t>
            </a: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1600200" y="2286000"/>
            <a:ext cx="624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tx2"/>
                </a:solidFill>
              </a:rPr>
              <a:t>FETCH  , DECODE  AND EXECUTE CYCLE VIDEO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286000" y="3105150"/>
            <a:ext cx="571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https://www.youtube.com/watch?v=XM4lGflQFvA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object 7"/>
          <p:cNvSpPr txBox="1">
            <a:spLocks noChangeArrowheads="1"/>
          </p:cNvSpPr>
          <p:nvPr/>
        </p:nvSpPr>
        <p:spPr bwMode="auto">
          <a:xfrm>
            <a:off x="723900" y="1143000"/>
            <a:ext cx="8267700" cy="45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508000" indent="-449263" algn="just">
              <a:lnSpc>
                <a:spcPct val="150000"/>
              </a:lnSpc>
              <a:buFont typeface="Arial" charset="0"/>
              <a:buChar char="•"/>
              <a:tabLst>
                <a:tab pos="4729163" algn="l"/>
              </a:tabLst>
              <a:defRPr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Basic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Computer,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machine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instruction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executed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following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cycle:</a:t>
            </a:r>
          </a:p>
          <a:p>
            <a:pPr marL="965200" lvl="3" indent="-449263" algn="just">
              <a:lnSpc>
                <a:spcPct val="150000"/>
              </a:lnSpc>
              <a:spcBef>
                <a:spcPts val="363"/>
              </a:spcBef>
              <a:buFont typeface="Arial" pitchFamily="34" charset="0"/>
              <a:buChar char="•"/>
              <a:tabLst>
                <a:tab pos="4729163" algn="l"/>
              </a:tabLs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 Narrow" pitchFamily="34" charset="0"/>
              </a:rPr>
              <a:t>Fetch</a:t>
            </a:r>
            <a:r>
              <a:rPr lang="en-US" sz="2000" b="1" dirty="0" smtClean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an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instruction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from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memory</a:t>
            </a:r>
            <a:endParaRPr lang="en-US" sz="2000" dirty="0">
              <a:solidFill>
                <a:srgbClr val="FF0000"/>
              </a:solidFill>
              <a:latin typeface="Arial Narrow" pitchFamily="34" charset="0"/>
            </a:endParaRPr>
          </a:p>
          <a:p>
            <a:pPr marL="965200" lvl="3" indent="-449263" algn="just">
              <a:lnSpc>
                <a:spcPct val="150000"/>
              </a:lnSpc>
              <a:spcBef>
                <a:spcPts val="388"/>
              </a:spcBef>
              <a:buFont typeface="Arial" pitchFamily="34" charset="0"/>
              <a:buChar char="•"/>
              <a:tabLst>
                <a:tab pos="4729163" algn="l"/>
              </a:tabLst>
              <a:defRPr/>
            </a:pP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Decode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instruction</a:t>
            </a:r>
            <a:endParaRPr lang="en-US" sz="2000" dirty="0">
              <a:solidFill>
                <a:srgbClr val="FF0000"/>
              </a:solidFill>
              <a:latin typeface="Arial Narrow" pitchFamily="34" charset="0"/>
            </a:endParaRPr>
          </a:p>
          <a:p>
            <a:pPr marL="965200" lvl="3" indent="-449263" algn="just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4729163" algn="l"/>
              </a:tabLst>
              <a:defRPr/>
            </a:pP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Read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effective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address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from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memory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if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instruction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has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an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indirect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  <a:latin typeface="Arial Narrow" pitchFamily="34" charset="0"/>
              </a:rPr>
              <a:t>address</a:t>
            </a:r>
            <a:endParaRPr lang="en-US" sz="2000" b="1" dirty="0">
              <a:solidFill>
                <a:srgbClr val="FF0000"/>
              </a:solidFill>
              <a:latin typeface="Arial Narrow" pitchFamily="34" charset="0"/>
            </a:endParaRPr>
          </a:p>
          <a:p>
            <a:pPr marL="965200" lvl="3" indent="-449263" algn="just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4729163" algn="l"/>
              </a:tabLs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 Narrow" pitchFamily="34" charset="0"/>
              </a:rPr>
              <a:t>Execute</a:t>
            </a:r>
            <a:r>
              <a:rPr lang="en-US" sz="2000" b="1" dirty="0" smtClean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 Narrow" pitchFamily="34" charset="0"/>
              </a:rPr>
              <a:t>instruction</a:t>
            </a:r>
            <a:endParaRPr lang="en-US" sz="2000" dirty="0">
              <a:solidFill>
                <a:srgbClr val="FF0000"/>
              </a:solidFill>
              <a:latin typeface="Arial Narrow" pitchFamily="34" charset="0"/>
            </a:endParaRPr>
          </a:p>
          <a:p>
            <a:pPr marL="508000" indent="-449263" algn="just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  <a:tabLst>
                <a:tab pos="4729163" algn="l"/>
              </a:tabLst>
              <a:defRPr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After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instruction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executed,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cycle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starts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again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at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ste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p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1,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for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next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instruction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  <a:p>
            <a:pPr marL="508000" indent="-449263" algn="just">
              <a:lnSpc>
                <a:spcPct val="150000"/>
              </a:lnSpc>
              <a:tabLst>
                <a:tab pos="4729163" algn="l"/>
              </a:tabLst>
              <a:defRPr/>
            </a:pPr>
            <a:r>
              <a:rPr lang="en-US" sz="2000" b="1" i="1" u="sng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Note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: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Every</a:t>
            </a:r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different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processor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has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its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own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(different</a:t>
            </a:r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) 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instruction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cycle</a:t>
            </a:r>
            <a:endParaRPr lang="en-US" sz="2000" u="sng" dirty="0">
              <a:solidFill>
                <a:schemeClr val="tx2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6627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9200" y="59648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8513">
              <a:tabLst>
                <a:tab pos="4729163" algn="l"/>
              </a:tabLst>
              <a:defRPr/>
            </a:pPr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     INSTRUCTION CYCLE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705600" cy="41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2209800" y="146800"/>
            <a:ext cx="5562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508000" indent="-333375" eaLnBrk="1" hangingPunct="1">
              <a:tabLst>
                <a:tab pos="4729163" algn="l"/>
              </a:tabLst>
              <a:defRPr/>
            </a:pPr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EXAMPLE INSTRUCTION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1143000" y="139701"/>
            <a:ext cx="7924800" cy="450336"/>
          </a:xfrm>
          <a:prstGeom prst="rect">
            <a:avLst/>
          </a:prstGeom>
        </p:spPr>
        <p:txBody>
          <a:bodyPr vert="horz" tIns="17145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5"/>
              </a:spcBef>
              <a:defRPr/>
            </a:pPr>
            <a:r>
              <a:rPr lang="en-US" sz="3600" b="1" spc="15" dirty="0" smtClean="0">
                <a:solidFill>
                  <a:srgbClr val="00B050"/>
                </a:solidFill>
                <a:latin typeface="Arial Narrow" pitchFamily="34" charset="0"/>
              </a:rPr>
              <a:t>COMPUTER LEVEL</a:t>
            </a:r>
            <a:r>
              <a:rPr lang="en-US" sz="3600" b="1" spc="5" dirty="0" smtClean="0">
                <a:solidFill>
                  <a:srgbClr val="00B050"/>
                </a:solidFill>
                <a:latin typeface="Arial Narrow" pitchFamily="34" charset="0"/>
              </a:rPr>
              <a:t> </a:t>
            </a:r>
            <a:r>
              <a:rPr lang="en-US" sz="3600" b="1" spc="10" dirty="0" smtClean="0">
                <a:solidFill>
                  <a:srgbClr val="00B050"/>
                </a:solidFill>
                <a:latin typeface="Arial Narrow" pitchFamily="34" charset="0"/>
              </a:rPr>
              <a:t>HIERARCHY</a:t>
            </a:r>
            <a:endParaRPr lang="en-US" sz="3600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3" name="object 4"/>
          <p:cNvSpPr>
            <a:spLocks noChangeArrowheads="1"/>
          </p:cNvSpPr>
          <p:nvPr/>
        </p:nvSpPr>
        <p:spPr bwMode="auto">
          <a:xfrm>
            <a:off x="457200" y="914400"/>
            <a:ext cx="6116637" cy="5495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806" y="5557668"/>
            <a:ext cx="4419600" cy="1744853"/>
          </a:xfrm>
          <a:prstGeom prst="rect">
            <a:avLst/>
          </a:prstGeom>
          <a:noFill/>
        </p:spPr>
        <p:txBody>
          <a:bodyPr wrap="square" lIns="82058" tIns="41029" rIns="82058" bIns="41029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</a:rPr>
              <a:t>Binary or Machine Language  -  010110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</a:rPr>
              <a:t>Assembly Language  -  MOV A,B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</a:rPr>
              <a:t>High Level Language – C,C++,etc.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76325"/>
            <a:ext cx="76200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447800" y="0"/>
            <a:ext cx="7696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508000" indent="-333375" eaLnBrk="1" hangingPunct="1">
              <a:tabLst>
                <a:tab pos="4729163" algn="l"/>
              </a:tabLst>
              <a:defRPr/>
            </a:pPr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PROCESSOR ARCHITECTURE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1668"/>
            <a:ext cx="8763000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9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76325"/>
            <a:ext cx="76200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1905000" y="179457"/>
            <a:ext cx="6324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FETCHING AN INSTRUCTION</a:t>
            </a:r>
            <a:endParaRPr lang="en-US" sz="40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0150"/>
            <a:ext cx="86868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2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1219200" y="190343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66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 smtClean="0"/>
              <a:t>FETCHING AN INSTRUCTION Contd.</a:t>
            </a:r>
            <a:endParaRPr 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915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3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8305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47800" y="188686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66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 smtClean="0"/>
              <a:t>FETCHING AN INSTRUCTION Contd.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88392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00200" y="0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66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 smtClean="0"/>
              <a:t>FETCHING AN INSTRUCTION Contd.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83920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00200" y="188686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66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 smtClean="0"/>
              <a:t>FETCHING AN INSTRUCTION Contd.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7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6350"/>
            <a:ext cx="89154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51429" y="25715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66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 smtClean="0"/>
              <a:t>FETCHING AN INSTRUCTION Contd.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871788" y="102393"/>
            <a:ext cx="3557587" cy="43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800" b="1" spc="-2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sz="2800" b="1" spc="-3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sz="2800" b="1" spc="-2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sz="2800" b="1" spc="-4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sz="2800" b="1" spc="-2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sz="2800" b="1" spc="9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800" b="1" spc="-2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an</a:t>
            </a:r>
            <a:r>
              <a:rPr sz="2800" b="1" spc="-2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sz="2800" b="1" spc="8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800" b="1" spc="-2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sz="2800" b="1" spc="-3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sz="2800" b="1" spc="-2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sz="2800" b="1" spc="-35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sz="2800" b="1" spc="-2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E</a:t>
            </a:r>
            <a:endParaRPr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375" y="1071563"/>
            <a:ext cx="237172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69545" indent="-15684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70180" algn="l"/>
              </a:tabLst>
              <a:defRPr/>
            </a:pP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Fet</a:t>
            </a:r>
            <a:r>
              <a:rPr sz="2000" b="1" spc="5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Decode</a:t>
            </a:r>
            <a:endParaRPr sz="200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99871" y="619446"/>
            <a:ext cx="5327650" cy="96949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lIns="0" tIns="0" rIns="0" bIns="0">
            <a:spAutoFit/>
          </a:bodyPr>
          <a:lstStyle/>
          <a:p>
            <a:pPr marL="666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1400" b="1" spc="-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spc="-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1400" b="1" spc="7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C00000"/>
                </a:solidFill>
                <a:latin typeface="Symbol"/>
                <a:cs typeface="Symbol"/>
              </a:rPr>
              <a:t></a:t>
            </a:r>
            <a:r>
              <a:rPr sz="1400" b="1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PC</a:t>
            </a:r>
            <a:r>
              <a:rPr sz="1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spc="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(S</a:t>
            </a:r>
            <a:r>
              <a:rPr sz="1350" b="1" spc="22" baseline="-21604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1350" b="1" spc="22" baseline="-21604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1350" b="1" spc="22" baseline="-21604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010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1400" b="1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0=1)</a:t>
            </a:r>
            <a:endParaRPr sz="1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666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768600" algn="l"/>
              </a:tabLst>
              <a:defRPr/>
            </a:pPr>
            <a:r>
              <a:rPr sz="1400" b="1" spc="-1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:</a:t>
            </a:r>
            <a:r>
              <a:rPr sz="1400" b="1" spc="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IR</a:t>
            </a:r>
            <a:r>
              <a:rPr sz="1400" b="1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Symbol"/>
                <a:cs typeface="Symbol"/>
              </a:rPr>
              <a:t></a:t>
            </a:r>
            <a:r>
              <a:rPr sz="1400" b="1" spc="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M</a:t>
            </a:r>
            <a:r>
              <a:rPr sz="1400" b="1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[</a:t>
            </a:r>
            <a:r>
              <a:rPr sz="1400" b="1" spc="-45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],</a:t>
            </a:r>
            <a:r>
              <a:rPr sz="1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spc="10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PC</a:t>
            </a:r>
            <a:r>
              <a:rPr sz="1400" b="1" spc="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Symbol"/>
                <a:cs typeface="Symbol"/>
              </a:rPr>
              <a:t></a:t>
            </a:r>
            <a:r>
              <a:rPr sz="1400" b="1" spc="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PC</a:t>
            </a:r>
            <a:r>
              <a:rPr sz="1400" b="1" spc="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+</a:t>
            </a:r>
            <a:r>
              <a:rPr sz="1400" b="1" spc="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1400" b="1" dirty="0" smtClean="0">
                <a:solidFill>
                  <a:srgbClr val="002060"/>
                </a:solidFill>
                <a:latin typeface="Arial"/>
                <a:cs typeface="Arial"/>
              </a:rPr>
              <a:t>(</a:t>
            </a: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S</a:t>
            </a:r>
            <a:r>
              <a:rPr lang="en-US" sz="1350" b="1" spc="22" baseline="-21604" dirty="0">
                <a:solidFill>
                  <a:srgbClr val="002060"/>
                </a:solidFill>
                <a:latin typeface="Arial"/>
                <a:cs typeface="Arial"/>
              </a:rPr>
              <a:t>0</a:t>
            </a:r>
            <a:r>
              <a:rPr lang="en-US" sz="1400" b="1" spc="-5" dirty="0">
                <a:solidFill>
                  <a:srgbClr val="002060"/>
                </a:solidFill>
                <a:latin typeface="Arial"/>
                <a:cs typeface="Arial"/>
              </a:rPr>
              <a:t>S</a:t>
            </a:r>
            <a:r>
              <a:rPr lang="en-US" sz="1350" b="1" spc="22" baseline="-21604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r>
              <a:rPr lang="en-US" sz="1400" b="1" spc="-5" dirty="0">
                <a:solidFill>
                  <a:srgbClr val="002060"/>
                </a:solidFill>
                <a:latin typeface="Arial"/>
                <a:cs typeface="Arial"/>
              </a:rPr>
              <a:t>S</a:t>
            </a:r>
            <a:r>
              <a:rPr lang="en-US" sz="1350" b="1" spc="22" baseline="-21604" dirty="0">
                <a:solidFill>
                  <a:srgbClr val="002060"/>
                </a:solidFill>
                <a:latin typeface="Arial"/>
                <a:cs typeface="Arial"/>
              </a:rPr>
              <a:t>2</a:t>
            </a:r>
            <a:r>
              <a:rPr sz="1400" b="1" spc="-10" dirty="0" smtClean="0">
                <a:solidFill>
                  <a:srgbClr val="002060"/>
                </a:solidFill>
                <a:latin typeface="Arial"/>
                <a:cs typeface="Arial"/>
              </a:rPr>
              <a:t>=</a:t>
            </a:r>
            <a:r>
              <a:rPr sz="1400" b="1" spc="-75" dirty="0" smtClean="0">
                <a:solidFill>
                  <a:srgbClr val="002060"/>
                </a:solidFill>
                <a:latin typeface="Arial"/>
                <a:cs typeface="Arial"/>
              </a:rPr>
              <a:t>11</a:t>
            </a:r>
            <a:r>
              <a:rPr sz="1400" b="1" spc="-5" dirty="0" smtClean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002060"/>
                </a:solidFill>
                <a:latin typeface="Arial"/>
                <a:cs typeface="Arial"/>
              </a:rPr>
              <a:t>,</a:t>
            </a:r>
            <a:r>
              <a:rPr sz="14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002060"/>
                </a:solidFill>
                <a:latin typeface="Arial"/>
                <a:cs typeface="Arial"/>
              </a:rPr>
              <a:t>1=1)</a:t>
            </a:r>
            <a:endParaRPr sz="1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666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T</a:t>
            </a:r>
            <a:r>
              <a:rPr sz="1400" b="1" spc="-5" dirty="0">
                <a:solidFill>
                  <a:srgbClr val="0070C0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sz="1400" b="1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0070C0"/>
                </a:solidFill>
                <a:latin typeface="Arial"/>
                <a:cs typeface="Arial"/>
              </a:rPr>
              <a:t>0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14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sz="1400" b="1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sz="14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sz="14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1400" b="1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7</a:t>
            </a:r>
            <a:r>
              <a:rPr sz="14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sz="14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0070C0"/>
                </a:solidFill>
                <a:latin typeface="Arial"/>
                <a:cs typeface="Arial"/>
              </a:rPr>
              <a:t>ec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od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sz="1400" b="1" spc="2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(12-</a:t>
            </a:r>
            <a:r>
              <a:rPr sz="1400" b="1" spc="-5" dirty="0">
                <a:solidFill>
                  <a:srgbClr val="0070C0"/>
                </a:solidFill>
                <a:latin typeface="Arial"/>
                <a:cs typeface="Arial"/>
              </a:rPr>
              <a:t>14)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1400" b="1" spc="-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spc="-45" dirty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sz="1400" b="1" spc="7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sz="14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(0-</a:t>
            </a:r>
            <a:r>
              <a:rPr sz="1400" b="1" spc="-75" dirty="0">
                <a:solidFill>
                  <a:srgbClr val="0070C0"/>
                </a:solidFill>
                <a:latin typeface="Arial"/>
                <a:cs typeface="Arial"/>
              </a:rPr>
              <a:t>1</a:t>
            </a:r>
            <a:r>
              <a:rPr sz="1400" b="1" spc="-5" dirty="0">
                <a:solidFill>
                  <a:srgbClr val="0070C0"/>
                </a:solidFill>
                <a:latin typeface="Arial"/>
                <a:cs typeface="Arial"/>
              </a:rPr>
              <a:t>1)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1400" b="1" spc="-1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sz="14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sz="14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0070C0"/>
                </a:solidFill>
                <a:latin typeface="Arial"/>
                <a:cs typeface="Arial"/>
              </a:rPr>
              <a:t>(15)</a:t>
            </a:r>
            <a:endParaRPr sz="1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09890" y="1661512"/>
            <a:ext cx="5572125" cy="4962525"/>
            <a:chOff x="1895475" y="1895475"/>
            <a:chExt cx="4514850" cy="4383088"/>
          </a:xfrm>
        </p:grpSpPr>
        <p:sp>
          <p:nvSpPr>
            <p:cNvPr id="35845" name="object 10"/>
            <p:cNvSpPr>
              <a:spLocks/>
            </p:cNvSpPr>
            <p:nvPr/>
          </p:nvSpPr>
          <p:spPr bwMode="auto">
            <a:xfrm>
              <a:off x="5475288" y="2044700"/>
              <a:ext cx="112712" cy="87313"/>
            </a:xfrm>
            <a:custGeom>
              <a:avLst/>
              <a:gdLst>
                <a:gd name="T0" fmla="*/ 8913 w 113029"/>
                <a:gd name="T1" fmla="*/ 0 h 86994"/>
                <a:gd name="T2" fmla="*/ 4926 w 113029"/>
                <a:gd name="T3" fmla="*/ 11180 h 86994"/>
                <a:gd name="T4" fmla="*/ 2073 w 113029"/>
                <a:gd name="T5" fmla="*/ 23257 h 86994"/>
                <a:gd name="T6" fmla="*/ 415 w 113029"/>
                <a:gd name="T7" fmla="*/ 36733 h 86994"/>
                <a:gd name="T8" fmla="*/ 0 w 113029"/>
                <a:gd name="T9" fmla="*/ 52118 h 86994"/>
                <a:gd name="T10" fmla="*/ 1410 w 113029"/>
                <a:gd name="T11" fmla="*/ 65382 h 86994"/>
                <a:gd name="T12" fmla="*/ 4264 w 113029"/>
                <a:gd name="T13" fmla="*/ 78342 h 86994"/>
                <a:gd name="T14" fmla="*/ 8535 w 113029"/>
                <a:gd name="T15" fmla="*/ 90887 h 86994"/>
                <a:gd name="T16" fmla="*/ 108731 w 113029"/>
                <a:gd name="T17" fmla="*/ 45886 h 86994"/>
                <a:gd name="T18" fmla="*/ 8913 w 113029"/>
                <a:gd name="T19" fmla="*/ 0 h 869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4"/>
                <a:gd name="T32" fmla="*/ 113029 w 113029"/>
                <a:gd name="T33" fmla="*/ 86994 h 869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4">
                  <a:moveTo>
                    <a:pt x="9218" y="0"/>
                  </a:moveTo>
                  <a:lnTo>
                    <a:pt x="5094" y="10699"/>
                  </a:lnTo>
                  <a:lnTo>
                    <a:pt x="2145" y="22257"/>
                  </a:lnTo>
                  <a:lnTo>
                    <a:pt x="427" y="35155"/>
                  </a:lnTo>
                  <a:lnTo>
                    <a:pt x="0" y="49878"/>
                  </a:lnTo>
                  <a:lnTo>
                    <a:pt x="1458" y="62573"/>
                  </a:lnTo>
                  <a:lnTo>
                    <a:pt x="4408" y="74976"/>
                  </a:lnTo>
                  <a:lnTo>
                    <a:pt x="8827" y="86982"/>
                  </a:lnTo>
                  <a:lnTo>
                    <a:pt x="112459" y="43914"/>
                  </a:lnTo>
                  <a:lnTo>
                    <a:pt x="9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6" name="object 11"/>
            <p:cNvSpPr>
              <a:spLocks/>
            </p:cNvSpPr>
            <p:nvPr/>
          </p:nvSpPr>
          <p:spPr bwMode="auto">
            <a:xfrm>
              <a:off x="5232400" y="2098675"/>
              <a:ext cx="242888" cy="0"/>
            </a:xfrm>
            <a:custGeom>
              <a:avLst/>
              <a:gdLst>
                <a:gd name="T0" fmla="*/ 0 w 243204"/>
                <a:gd name="T1" fmla="*/ 239195 w 243204"/>
                <a:gd name="T2" fmla="*/ 0 60000 65536"/>
                <a:gd name="T3" fmla="*/ 0 60000 65536"/>
                <a:gd name="T4" fmla="*/ 0 w 243204"/>
                <a:gd name="T5" fmla="*/ 243204 w 2432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43204">
                  <a:moveTo>
                    <a:pt x="0" y="0"/>
                  </a:moveTo>
                  <a:lnTo>
                    <a:pt x="24295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7" name="object 12"/>
            <p:cNvSpPr>
              <a:spLocks/>
            </p:cNvSpPr>
            <p:nvPr/>
          </p:nvSpPr>
          <p:spPr bwMode="auto">
            <a:xfrm>
              <a:off x="2411413" y="2030413"/>
              <a:ext cx="2530475" cy="0"/>
            </a:xfrm>
            <a:custGeom>
              <a:avLst/>
              <a:gdLst>
                <a:gd name="T0" fmla="*/ 2530487 w 2530475"/>
                <a:gd name="T1" fmla="*/ 0 w 2530475"/>
                <a:gd name="T2" fmla="*/ 0 60000 65536"/>
                <a:gd name="T3" fmla="*/ 0 60000 65536"/>
                <a:gd name="T4" fmla="*/ 0 w 2530475"/>
                <a:gd name="T5" fmla="*/ 2530475 w 25304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530475">
                  <a:moveTo>
                    <a:pt x="2530486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8" name="object 13"/>
            <p:cNvSpPr>
              <a:spLocks/>
            </p:cNvSpPr>
            <p:nvPr/>
          </p:nvSpPr>
          <p:spPr bwMode="auto">
            <a:xfrm>
              <a:off x="4824413" y="2098675"/>
              <a:ext cx="123825" cy="0"/>
            </a:xfrm>
            <a:custGeom>
              <a:avLst/>
              <a:gdLst>
                <a:gd name="T0" fmla="*/ 116468 w 124460"/>
                <a:gd name="T1" fmla="*/ 0 w 124460"/>
                <a:gd name="T2" fmla="*/ 0 60000 65536"/>
                <a:gd name="T3" fmla="*/ 0 60000 65536"/>
                <a:gd name="T4" fmla="*/ 0 w 124460"/>
                <a:gd name="T5" fmla="*/ 124460 w 1244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4460">
                  <a:moveTo>
                    <a:pt x="123840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9" name="object 14"/>
            <p:cNvSpPr>
              <a:spLocks/>
            </p:cNvSpPr>
            <p:nvPr/>
          </p:nvSpPr>
          <p:spPr bwMode="auto">
            <a:xfrm>
              <a:off x="4824413" y="2170113"/>
              <a:ext cx="128587" cy="4762"/>
            </a:xfrm>
            <a:custGeom>
              <a:avLst/>
              <a:gdLst>
                <a:gd name="T0" fmla="*/ 124792 w 128904"/>
                <a:gd name="T1" fmla="*/ 2161 h 5080"/>
                <a:gd name="T2" fmla="*/ 0 w 128904"/>
                <a:gd name="T3" fmla="*/ 0 h 5080"/>
                <a:gd name="T4" fmla="*/ 0 60000 65536"/>
                <a:gd name="T5" fmla="*/ 0 60000 65536"/>
                <a:gd name="T6" fmla="*/ 0 w 128904"/>
                <a:gd name="T7" fmla="*/ 0 h 5080"/>
                <a:gd name="T8" fmla="*/ 128904 w 128904"/>
                <a:gd name="T9" fmla="*/ 5080 h 5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8904" h="5080">
                  <a:moveTo>
                    <a:pt x="128534" y="4693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0" name="object 15"/>
            <p:cNvSpPr>
              <a:spLocks/>
            </p:cNvSpPr>
            <p:nvPr/>
          </p:nvSpPr>
          <p:spPr bwMode="auto">
            <a:xfrm>
              <a:off x="4959350" y="1979613"/>
              <a:ext cx="268288" cy="115887"/>
            </a:xfrm>
            <a:custGeom>
              <a:avLst/>
              <a:gdLst>
                <a:gd name="T0" fmla="*/ 0 w 267970"/>
                <a:gd name="T1" fmla="*/ 0 h 116205"/>
                <a:gd name="T2" fmla="*/ 530 w 267970"/>
                <a:gd name="T3" fmla="*/ 0 h 116205"/>
                <a:gd name="T4" fmla="*/ 1048 w 267970"/>
                <a:gd name="T5" fmla="*/ 0 h 116205"/>
                <a:gd name="T6" fmla="*/ 1547 w 267970"/>
                <a:gd name="T7" fmla="*/ 0 h 116205"/>
                <a:gd name="T8" fmla="*/ 23681 w 267970"/>
                <a:gd name="T9" fmla="*/ 373 h 116205"/>
                <a:gd name="T10" fmla="*/ 66403 w 267970"/>
                <a:gd name="T11" fmla="*/ 3271 h 116205"/>
                <a:gd name="T12" fmla="*/ 106598 w 267970"/>
                <a:gd name="T13" fmla="*/ 8840 h 116205"/>
                <a:gd name="T14" fmla="*/ 160942 w 267970"/>
                <a:gd name="T15" fmla="*/ 21703 h 116205"/>
                <a:gd name="T16" fmla="*/ 206475 w 267970"/>
                <a:gd name="T17" fmla="*/ 39278 h 116205"/>
                <a:gd name="T18" fmla="*/ 241321 w 267970"/>
                <a:gd name="T19" fmla="*/ 60779 h 116205"/>
                <a:gd name="T20" fmla="*/ 267917 w 267970"/>
                <a:gd name="T21" fmla="*/ 94204 h 116205"/>
                <a:gd name="T22" fmla="*/ 270556 w 267970"/>
                <a:gd name="T23" fmla="*/ 103214 h 116205"/>
                <a:gd name="T24" fmla="*/ 271450 w 267970"/>
                <a:gd name="T25" fmla="*/ 112431 h 116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16205"/>
                <a:gd name="T41" fmla="*/ 267970 w 267970"/>
                <a:gd name="T42" fmla="*/ 116205 h 11620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16205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385"/>
                  </a:lnTo>
                  <a:lnTo>
                    <a:pt x="65464" y="3379"/>
                  </a:lnTo>
                  <a:lnTo>
                    <a:pt x="105092" y="9136"/>
                  </a:lnTo>
                  <a:lnTo>
                    <a:pt x="158667" y="22429"/>
                  </a:lnTo>
                  <a:lnTo>
                    <a:pt x="203557" y="40591"/>
                  </a:lnTo>
                  <a:lnTo>
                    <a:pt x="237911" y="62811"/>
                  </a:lnTo>
                  <a:lnTo>
                    <a:pt x="264131" y="97352"/>
                  </a:lnTo>
                  <a:lnTo>
                    <a:pt x="266732" y="106665"/>
                  </a:lnTo>
                  <a:lnTo>
                    <a:pt x="267614" y="11618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1" name="object 16"/>
            <p:cNvSpPr>
              <a:spLocks/>
            </p:cNvSpPr>
            <p:nvPr/>
          </p:nvSpPr>
          <p:spPr bwMode="auto">
            <a:xfrm>
              <a:off x="4959350" y="2093913"/>
              <a:ext cx="266700" cy="115887"/>
            </a:xfrm>
            <a:custGeom>
              <a:avLst/>
              <a:gdLst>
                <a:gd name="T0" fmla="*/ 266090 w 266700"/>
                <a:gd name="T1" fmla="*/ 0 h 116205"/>
                <a:gd name="T2" fmla="*/ 252523 w 266700"/>
                <a:gd name="T3" fmla="*/ 35509 h 116205"/>
                <a:gd name="T4" fmla="*/ 214746 w 266700"/>
                <a:gd name="T5" fmla="*/ 66340 h 116205"/>
                <a:gd name="T6" fmla="*/ 173163 w 266700"/>
                <a:gd name="T7" fmla="*/ 85285 h 116205"/>
                <a:gd name="T8" fmla="*/ 122277 w 266700"/>
                <a:gd name="T9" fmla="*/ 99781 h 116205"/>
                <a:gd name="T10" fmla="*/ 84099 w 266700"/>
                <a:gd name="T11" fmla="*/ 106590 h 116205"/>
                <a:gd name="T12" fmla="*/ 43157 w 266700"/>
                <a:gd name="T13" fmla="*/ 110843 h 116205"/>
                <a:gd name="T14" fmla="*/ 21821 w 266700"/>
                <a:gd name="T15" fmla="*/ 111940 h 116205"/>
                <a:gd name="T16" fmla="*/ 0 w 266700"/>
                <a:gd name="T17" fmla="*/ 112312 h 116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16205"/>
                <a:gd name="T29" fmla="*/ 266700 w 266700"/>
                <a:gd name="T30" fmla="*/ 116205 h 116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16205">
                  <a:moveTo>
                    <a:pt x="266090" y="0"/>
                  </a:moveTo>
                  <a:lnTo>
                    <a:pt x="252523" y="36696"/>
                  </a:lnTo>
                  <a:lnTo>
                    <a:pt x="214746" y="68560"/>
                  </a:lnTo>
                  <a:lnTo>
                    <a:pt x="173163" y="88137"/>
                  </a:lnTo>
                  <a:lnTo>
                    <a:pt x="122277" y="103117"/>
                  </a:lnTo>
                  <a:lnTo>
                    <a:pt x="84099" y="110153"/>
                  </a:lnTo>
                  <a:lnTo>
                    <a:pt x="43157" y="114549"/>
                  </a:lnTo>
                  <a:lnTo>
                    <a:pt x="21821" y="115683"/>
                  </a:lnTo>
                  <a:lnTo>
                    <a:pt x="0" y="11606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2" name="object 17"/>
            <p:cNvSpPr>
              <a:spLocks/>
            </p:cNvSpPr>
            <p:nvPr/>
          </p:nvSpPr>
          <p:spPr bwMode="auto">
            <a:xfrm>
              <a:off x="4918075" y="1971675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3" name="object 18"/>
            <p:cNvSpPr>
              <a:spLocks/>
            </p:cNvSpPr>
            <p:nvPr/>
          </p:nvSpPr>
          <p:spPr bwMode="auto">
            <a:xfrm>
              <a:off x="4918075" y="2227263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4" name="object 19"/>
            <p:cNvSpPr>
              <a:spLocks/>
            </p:cNvSpPr>
            <p:nvPr/>
          </p:nvSpPr>
          <p:spPr bwMode="auto">
            <a:xfrm>
              <a:off x="4906963" y="1979613"/>
              <a:ext cx="49212" cy="98425"/>
            </a:xfrm>
            <a:custGeom>
              <a:avLst/>
              <a:gdLst>
                <a:gd name="T0" fmla="*/ 0 w 48895"/>
                <a:gd name="T1" fmla="*/ 107 h 99694"/>
                <a:gd name="T2" fmla="*/ 523 w 48895"/>
                <a:gd name="T3" fmla="*/ 0 h 99694"/>
                <a:gd name="T4" fmla="*/ 1089 w 48895"/>
                <a:gd name="T5" fmla="*/ 0 h 99694"/>
                <a:gd name="T6" fmla="*/ 1645 w 48895"/>
                <a:gd name="T7" fmla="*/ 0 h 99694"/>
                <a:gd name="T8" fmla="*/ 38117 w 48895"/>
                <a:gd name="T9" fmla="*/ 29877 h 99694"/>
                <a:gd name="T10" fmla="*/ 50350 w 48895"/>
                <a:gd name="T11" fmla="*/ 69648 h 99694"/>
                <a:gd name="T12" fmla="*/ 52173 w 48895"/>
                <a:gd name="T13" fmla="*/ 85266 h 996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895"/>
                <a:gd name="T22" fmla="*/ 0 h 99694"/>
                <a:gd name="T23" fmla="*/ 48895 w 48895"/>
                <a:gd name="T24" fmla="*/ 99694 h 996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895" h="99694">
                  <a:moveTo>
                    <a:pt x="0" y="121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35272" y="34840"/>
                  </a:lnTo>
                  <a:lnTo>
                    <a:pt x="46594" y="81222"/>
                  </a:lnTo>
                  <a:lnTo>
                    <a:pt x="48281" y="9943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5" name="object 20"/>
            <p:cNvSpPr>
              <a:spLocks/>
            </p:cNvSpPr>
            <p:nvPr/>
          </p:nvSpPr>
          <p:spPr bwMode="auto">
            <a:xfrm>
              <a:off x="4913313" y="2093913"/>
              <a:ext cx="41275" cy="114300"/>
            </a:xfrm>
            <a:custGeom>
              <a:avLst/>
              <a:gdLst>
                <a:gd name="T0" fmla="*/ 48800 w 40639"/>
                <a:gd name="T1" fmla="*/ 0 h 114935"/>
                <a:gd name="T2" fmla="*/ 42265 w 40639"/>
                <a:gd name="T3" fmla="*/ 50522 h 114935"/>
                <a:gd name="T4" fmla="*/ 24889 w 40639"/>
                <a:gd name="T5" fmla="*/ 88447 h 114935"/>
                <a:gd name="T6" fmla="*/ 8924 w 40639"/>
                <a:gd name="T7" fmla="*/ 103632 h 114935"/>
                <a:gd name="T8" fmla="*/ 0 w 40639"/>
                <a:gd name="T9" fmla="*/ 107501 h 1149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639"/>
                <a:gd name="T16" fmla="*/ 0 h 114935"/>
                <a:gd name="T17" fmla="*/ 40639 w 40639"/>
                <a:gd name="T18" fmla="*/ 114935 h 1149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639" h="114935">
                  <a:moveTo>
                    <a:pt x="40503" y="0"/>
                  </a:moveTo>
                  <a:lnTo>
                    <a:pt x="35080" y="53995"/>
                  </a:lnTo>
                  <a:lnTo>
                    <a:pt x="20658" y="94526"/>
                  </a:lnTo>
                  <a:lnTo>
                    <a:pt x="7408" y="110757"/>
                  </a:lnTo>
                  <a:lnTo>
                    <a:pt x="0" y="114891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6" name="object 21"/>
            <p:cNvSpPr>
              <a:spLocks/>
            </p:cNvSpPr>
            <p:nvPr/>
          </p:nvSpPr>
          <p:spPr bwMode="auto">
            <a:xfrm>
              <a:off x="5475288" y="2370138"/>
              <a:ext cx="112712" cy="87312"/>
            </a:xfrm>
            <a:custGeom>
              <a:avLst/>
              <a:gdLst>
                <a:gd name="T0" fmla="*/ 8870 w 113029"/>
                <a:gd name="T1" fmla="*/ 0 h 86994"/>
                <a:gd name="T2" fmla="*/ 4901 w 113029"/>
                <a:gd name="T3" fmla="*/ 11178 h 86994"/>
                <a:gd name="T4" fmla="*/ 2062 w 113029"/>
                <a:gd name="T5" fmla="*/ 23275 h 86994"/>
                <a:gd name="T6" fmla="*/ 413 w 113029"/>
                <a:gd name="T7" fmla="*/ 36768 h 86994"/>
                <a:gd name="T8" fmla="*/ 0 w 113029"/>
                <a:gd name="T9" fmla="*/ 52136 h 86994"/>
                <a:gd name="T10" fmla="*/ 1410 w 113029"/>
                <a:gd name="T11" fmla="*/ 65398 h 86994"/>
                <a:gd name="T12" fmla="*/ 4264 w 113029"/>
                <a:gd name="T13" fmla="*/ 78355 h 86994"/>
                <a:gd name="T14" fmla="*/ 8535 w 113029"/>
                <a:gd name="T15" fmla="*/ 90901 h 86994"/>
                <a:gd name="T16" fmla="*/ 108731 w 113029"/>
                <a:gd name="T17" fmla="*/ 45905 h 86994"/>
                <a:gd name="T18" fmla="*/ 8870 w 113029"/>
                <a:gd name="T19" fmla="*/ 0 h 869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4"/>
                <a:gd name="T32" fmla="*/ 113029 w 113029"/>
                <a:gd name="T33" fmla="*/ 86994 h 869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4">
                  <a:moveTo>
                    <a:pt x="9174" y="0"/>
                  </a:moveTo>
                  <a:lnTo>
                    <a:pt x="5069" y="10699"/>
                  </a:lnTo>
                  <a:lnTo>
                    <a:pt x="2134" y="22278"/>
                  </a:lnTo>
                  <a:lnTo>
                    <a:pt x="425" y="35193"/>
                  </a:lnTo>
                  <a:lnTo>
                    <a:pt x="0" y="49903"/>
                  </a:lnTo>
                  <a:lnTo>
                    <a:pt x="1458" y="62597"/>
                  </a:lnTo>
                  <a:lnTo>
                    <a:pt x="4408" y="75001"/>
                  </a:lnTo>
                  <a:lnTo>
                    <a:pt x="8827" y="87007"/>
                  </a:lnTo>
                  <a:lnTo>
                    <a:pt x="112459" y="43938"/>
                  </a:lnTo>
                  <a:lnTo>
                    <a:pt x="91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7" name="object 22"/>
            <p:cNvSpPr>
              <a:spLocks/>
            </p:cNvSpPr>
            <p:nvPr/>
          </p:nvSpPr>
          <p:spPr bwMode="auto">
            <a:xfrm>
              <a:off x="5237163" y="2424113"/>
              <a:ext cx="238125" cy="0"/>
            </a:xfrm>
            <a:custGeom>
              <a:avLst/>
              <a:gdLst>
                <a:gd name="T0" fmla="*/ 0 w 238760"/>
                <a:gd name="T1" fmla="*/ 230650 w 238760"/>
                <a:gd name="T2" fmla="*/ 0 60000 65536"/>
                <a:gd name="T3" fmla="*/ 0 60000 65536"/>
                <a:gd name="T4" fmla="*/ 0 w 238760"/>
                <a:gd name="T5" fmla="*/ 238760 w 2387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38760">
                  <a:moveTo>
                    <a:pt x="0" y="0"/>
                  </a:moveTo>
                  <a:lnTo>
                    <a:pt x="23814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8" name="object 23"/>
            <p:cNvSpPr>
              <a:spLocks/>
            </p:cNvSpPr>
            <p:nvPr/>
          </p:nvSpPr>
          <p:spPr bwMode="auto">
            <a:xfrm>
              <a:off x="4694238" y="2366963"/>
              <a:ext cx="265112" cy="0"/>
            </a:xfrm>
            <a:custGeom>
              <a:avLst/>
              <a:gdLst>
                <a:gd name="T0" fmla="*/ 261249 w 265429"/>
                <a:gd name="T1" fmla="*/ 0 w 265429"/>
                <a:gd name="T2" fmla="*/ 0 60000 65536"/>
                <a:gd name="T3" fmla="*/ 0 60000 65536"/>
                <a:gd name="T4" fmla="*/ 0 w 265429"/>
                <a:gd name="T5" fmla="*/ 265429 w 26542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65429">
                  <a:moveTo>
                    <a:pt x="265023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9" name="object 24"/>
            <p:cNvSpPr>
              <a:spLocks/>
            </p:cNvSpPr>
            <p:nvPr/>
          </p:nvSpPr>
          <p:spPr bwMode="auto">
            <a:xfrm>
              <a:off x="2411413" y="2424113"/>
              <a:ext cx="2541587" cy="0"/>
            </a:xfrm>
            <a:custGeom>
              <a:avLst/>
              <a:gdLst>
                <a:gd name="T0" fmla="*/ 2537703 w 2541904"/>
                <a:gd name="T1" fmla="*/ 0 w 2541904"/>
                <a:gd name="T2" fmla="*/ 0 60000 65536"/>
                <a:gd name="T3" fmla="*/ 0 60000 65536"/>
                <a:gd name="T4" fmla="*/ 0 w 2541904"/>
                <a:gd name="T5" fmla="*/ 2541904 w 25419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541904">
                  <a:moveTo>
                    <a:pt x="2541519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0" name="object 25"/>
            <p:cNvSpPr>
              <a:spLocks/>
            </p:cNvSpPr>
            <p:nvPr/>
          </p:nvSpPr>
          <p:spPr bwMode="auto">
            <a:xfrm>
              <a:off x="4824413" y="2495550"/>
              <a:ext cx="123825" cy="4763"/>
            </a:xfrm>
            <a:custGeom>
              <a:avLst/>
              <a:gdLst>
                <a:gd name="T0" fmla="*/ 116468 w 124460"/>
                <a:gd name="T1" fmla="*/ 2223 h 5080"/>
                <a:gd name="T2" fmla="*/ 0 w 124460"/>
                <a:gd name="T3" fmla="*/ 0 h 5080"/>
                <a:gd name="T4" fmla="*/ 0 60000 65536"/>
                <a:gd name="T5" fmla="*/ 0 60000 65536"/>
                <a:gd name="T6" fmla="*/ 0 w 124460"/>
                <a:gd name="T7" fmla="*/ 0 h 5080"/>
                <a:gd name="T8" fmla="*/ 124460 w 124460"/>
                <a:gd name="T9" fmla="*/ 5080 h 5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4460" h="5080">
                  <a:moveTo>
                    <a:pt x="123840" y="481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1" name="object 26"/>
            <p:cNvSpPr>
              <a:spLocks/>
            </p:cNvSpPr>
            <p:nvPr/>
          </p:nvSpPr>
          <p:spPr bwMode="auto">
            <a:xfrm>
              <a:off x="4959350" y="2305050"/>
              <a:ext cx="268288" cy="122238"/>
            </a:xfrm>
            <a:custGeom>
              <a:avLst/>
              <a:gdLst>
                <a:gd name="T0" fmla="*/ 0 w 267970"/>
                <a:gd name="T1" fmla="*/ 0 h 122555"/>
                <a:gd name="T2" fmla="*/ 530 w 267970"/>
                <a:gd name="T3" fmla="*/ 0 h 122555"/>
                <a:gd name="T4" fmla="*/ 1048 w 267970"/>
                <a:gd name="T5" fmla="*/ 0 h 122555"/>
                <a:gd name="T6" fmla="*/ 1547 w 267970"/>
                <a:gd name="T7" fmla="*/ 0 h 122555"/>
                <a:gd name="T8" fmla="*/ 23681 w 267970"/>
                <a:gd name="T9" fmla="*/ 394 h 122555"/>
                <a:gd name="T10" fmla="*/ 66403 w 267970"/>
                <a:gd name="T11" fmla="*/ 3453 h 122555"/>
                <a:gd name="T12" fmla="*/ 106598 w 267970"/>
                <a:gd name="T13" fmla="*/ 9333 h 122555"/>
                <a:gd name="T14" fmla="*/ 160942 w 267970"/>
                <a:gd name="T15" fmla="*/ 22912 h 122555"/>
                <a:gd name="T16" fmla="*/ 206475 w 267970"/>
                <a:gd name="T17" fmla="*/ 41466 h 122555"/>
                <a:gd name="T18" fmla="*/ 241321 w 267970"/>
                <a:gd name="T19" fmla="*/ 64166 h 122555"/>
                <a:gd name="T20" fmla="*/ 267917 w 267970"/>
                <a:gd name="T21" fmla="*/ 99449 h 122555"/>
                <a:gd name="T22" fmla="*/ 270556 w 267970"/>
                <a:gd name="T23" fmla="*/ 108962 h 122555"/>
                <a:gd name="T24" fmla="*/ 271450 w 267970"/>
                <a:gd name="T25" fmla="*/ 118691 h 1225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22555"/>
                <a:gd name="T41" fmla="*/ 267970 w 267970"/>
                <a:gd name="T42" fmla="*/ 122555 h 1225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22555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406"/>
                  </a:lnTo>
                  <a:lnTo>
                    <a:pt x="65464" y="3561"/>
                  </a:lnTo>
                  <a:lnTo>
                    <a:pt x="105092" y="9628"/>
                  </a:lnTo>
                  <a:lnTo>
                    <a:pt x="158667" y="23636"/>
                  </a:lnTo>
                  <a:lnTo>
                    <a:pt x="203557" y="42775"/>
                  </a:lnTo>
                  <a:lnTo>
                    <a:pt x="237911" y="66191"/>
                  </a:lnTo>
                  <a:lnTo>
                    <a:pt x="264131" y="102589"/>
                  </a:lnTo>
                  <a:lnTo>
                    <a:pt x="266732" y="112402"/>
                  </a:lnTo>
                  <a:lnTo>
                    <a:pt x="267614" y="12243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2" name="object 27"/>
            <p:cNvSpPr>
              <a:spLocks/>
            </p:cNvSpPr>
            <p:nvPr/>
          </p:nvSpPr>
          <p:spPr bwMode="auto">
            <a:xfrm>
              <a:off x="4959350" y="2425700"/>
              <a:ext cx="266700" cy="122238"/>
            </a:xfrm>
            <a:custGeom>
              <a:avLst/>
              <a:gdLst>
                <a:gd name="T0" fmla="*/ 266090 w 266700"/>
                <a:gd name="T1" fmla="*/ 0 h 122555"/>
                <a:gd name="T2" fmla="*/ 252523 w 266700"/>
                <a:gd name="T3" fmla="*/ 37498 h 122555"/>
                <a:gd name="T4" fmla="*/ 214746 w 266700"/>
                <a:gd name="T5" fmla="*/ 70077 h 122555"/>
                <a:gd name="T6" fmla="*/ 173163 w 266700"/>
                <a:gd name="T7" fmla="*/ 90105 h 122555"/>
                <a:gd name="T8" fmla="*/ 122277 w 266700"/>
                <a:gd name="T9" fmla="*/ 105435 h 122555"/>
                <a:gd name="T10" fmla="*/ 84099 w 266700"/>
                <a:gd name="T11" fmla="*/ 112635 h 122555"/>
                <a:gd name="T12" fmla="*/ 43157 w 266700"/>
                <a:gd name="T13" fmla="*/ 117135 h 122555"/>
                <a:gd name="T14" fmla="*/ 21821 w 266700"/>
                <a:gd name="T15" fmla="*/ 118296 h 122555"/>
                <a:gd name="T16" fmla="*/ 0 w 266700"/>
                <a:gd name="T17" fmla="*/ 118691 h 1225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22555"/>
                <a:gd name="T29" fmla="*/ 266700 w 266700"/>
                <a:gd name="T30" fmla="*/ 122555 h 1225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22555">
                  <a:moveTo>
                    <a:pt x="266090" y="0"/>
                  </a:moveTo>
                  <a:lnTo>
                    <a:pt x="252523" y="38682"/>
                  </a:lnTo>
                  <a:lnTo>
                    <a:pt x="214746" y="72290"/>
                  </a:lnTo>
                  <a:lnTo>
                    <a:pt x="173163" y="92949"/>
                  </a:lnTo>
                  <a:lnTo>
                    <a:pt x="122277" y="108763"/>
                  </a:lnTo>
                  <a:lnTo>
                    <a:pt x="84099" y="116191"/>
                  </a:lnTo>
                  <a:lnTo>
                    <a:pt x="43157" y="120834"/>
                  </a:lnTo>
                  <a:lnTo>
                    <a:pt x="21821" y="122031"/>
                  </a:lnTo>
                  <a:lnTo>
                    <a:pt x="0" y="12243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3" name="object 28"/>
            <p:cNvSpPr>
              <a:spLocks/>
            </p:cNvSpPr>
            <p:nvPr/>
          </p:nvSpPr>
          <p:spPr bwMode="auto">
            <a:xfrm>
              <a:off x="4918075" y="2297113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4" name="object 29"/>
            <p:cNvSpPr>
              <a:spLocks/>
            </p:cNvSpPr>
            <p:nvPr/>
          </p:nvSpPr>
          <p:spPr bwMode="auto">
            <a:xfrm>
              <a:off x="4918075" y="2565400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5" name="object 30"/>
            <p:cNvSpPr>
              <a:spLocks/>
            </p:cNvSpPr>
            <p:nvPr/>
          </p:nvSpPr>
          <p:spPr bwMode="auto">
            <a:xfrm>
              <a:off x="4906963" y="2305050"/>
              <a:ext cx="49212" cy="115888"/>
            </a:xfrm>
            <a:custGeom>
              <a:avLst/>
              <a:gdLst>
                <a:gd name="T0" fmla="*/ 0 w 48895"/>
                <a:gd name="T1" fmla="*/ 0 h 116205"/>
                <a:gd name="T2" fmla="*/ 523 w 48895"/>
                <a:gd name="T3" fmla="*/ 0 h 116205"/>
                <a:gd name="T4" fmla="*/ 1089 w 48895"/>
                <a:gd name="T5" fmla="*/ 0 h 116205"/>
                <a:gd name="T6" fmla="*/ 1645 w 48895"/>
                <a:gd name="T7" fmla="*/ 0 h 116205"/>
                <a:gd name="T8" fmla="*/ 9681 w 48895"/>
                <a:gd name="T9" fmla="*/ 1455 h 116205"/>
                <a:gd name="T10" fmla="*/ 36865 w 48895"/>
                <a:gd name="T11" fmla="*/ 32669 h 116205"/>
                <a:gd name="T12" fmla="*/ 49409 w 48895"/>
                <a:gd name="T13" fmla="*/ 76538 h 116205"/>
                <a:gd name="T14" fmla="*/ 51600 w 48895"/>
                <a:gd name="T15" fmla="*/ 93873 h 116205"/>
                <a:gd name="T16" fmla="*/ 52630 w 48895"/>
                <a:gd name="T17" fmla="*/ 112195 h 116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895"/>
                <a:gd name="T28" fmla="*/ 0 h 116205"/>
                <a:gd name="T29" fmla="*/ 48895 w 48895"/>
                <a:gd name="T30" fmla="*/ 116205 h 116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895" h="116205">
                  <a:moveTo>
                    <a:pt x="0" y="0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8959" y="1503"/>
                  </a:lnTo>
                  <a:lnTo>
                    <a:pt x="34115" y="33758"/>
                  </a:lnTo>
                  <a:lnTo>
                    <a:pt x="45725" y="79088"/>
                  </a:lnTo>
                  <a:lnTo>
                    <a:pt x="47748" y="97001"/>
                  </a:lnTo>
                  <a:lnTo>
                    <a:pt x="48702" y="11593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6" name="object 31"/>
            <p:cNvSpPr>
              <a:spLocks/>
            </p:cNvSpPr>
            <p:nvPr/>
          </p:nvSpPr>
          <p:spPr bwMode="auto">
            <a:xfrm>
              <a:off x="4910138" y="2425700"/>
              <a:ext cx="44450" cy="122238"/>
            </a:xfrm>
            <a:custGeom>
              <a:avLst/>
              <a:gdLst>
                <a:gd name="T0" fmla="*/ 37735 w 45085"/>
                <a:gd name="T1" fmla="*/ 0 h 122555"/>
                <a:gd name="T2" fmla="*/ 33550 w 45085"/>
                <a:gd name="T3" fmla="*/ 52937 h 122555"/>
                <a:gd name="T4" fmla="*/ 22344 w 45085"/>
                <a:gd name="T5" fmla="*/ 93644 h 122555"/>
                <a:gd name="T6" fmla="*/ 6155 w 45085"/>
                <a:gd name="T7" fmla="*/ 116122 h 122555"/>
                <a:gd name="T8" fmla="*/ 0 w 45085"/>
                <a:gd name="T9" fmla="*/ 118527 h 1225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085"/>
                <a:gd name="T16" fmla="*/ 0 h 122555"/>
                <a:gd name="T17" fmla="*/ 45085 w 45085"/>
                <a:gd name="T18" fmla="*/ 122555 h 1225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085" h="122555">
                  <a:moveTo>
                    <a:pt x="44738" y="0"/>
                  </a:moveTo>
                  <a:lnTo>
                    <a:pt x="39775" y="54608"/>
                  </a:lnTo>
                  <a:lnTo>
                    <a:pt x="26492" y="96600"/>
                  </a:lnTo>
                  <a:lnTo>
                    <a:pt x="7296" y="119787"/>
                  </a:lnTo>
                  <a:lnTo>
                    <a:pt x="0" y="12226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7" name="object 32"/>
            <p:cNvSpPr>
              <a:spLocks/>
            </p:cNvSpPr>
            <p:nvPr/>
          </p:nvSpPr>
          <p:spPr bwMode="auto">
            <a:xfrm>
              <a:off x="5475288" y="2714625"/>
              <a:ext cx="112712" cy="87313"/>
            </a:xfrm>
            <a:custGeom>
              <a:avLst/>
              <a:gdLst>
                <a:gd name="T0" fmla="*/ 8371 w 112395"/>
                <a:gd name="T1" fmla="*/ 0 h 88264"/>
                <a:gd name="T2" fmla="*/ 4581 w 112395"/>
                <a:gd name="T3" fmla="*/ 9332 h 88264"/>
                <a:gd name="T4" fmla="*/ 1879 w 112395"/>
                <a:gd name="T5" fmla="*/ 19550 h 88264"/>
                <a:gd name="T6" fmla="*/ 337 w 112395"/>
                <a:gd name="T7" fmla="*/ 31088 h 88264"/>
                <a:gd name="T8" fmla="*/ 0 w 112395"/>
                <a:gd name="T9" fmla="*/ 44373 h 88264"/>
                <a:gd name="T10" fmla="*/ 1577 w 112395"/>
                <a:gd name="T11" fmla="*/ 55510 h 88264"/>
                <a:gd name="T12" fmla="*/ 4609 w 112395"/>
                <a:gd name="T13" fmla="*/ 66401 h 88264"/>
                <a:gd name="T14" fmla="*/ 9050 w 112395"/>
                <a:gd name="T15" fmla="*/ 76968 h 88264"/>
                <a:gd name="T16" fmla="*/ 116245 w 112395"/>
                <a:gd name="T17" fmla="*/ 37811 h 88264"/>
                <a:gd name="T18" fmla="*/ 8371 w 112395"/>
                <a:gd name="T19" fmla="*/ 0 h 882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395"/>
                <a:gd name="T31" fmla="*/ 0 h 88264"/>
                <a:gd name="T32" fmla="*/ 112395 w 112395"/>
                <a:gd name="T33" fmla="*/ 88264 h 882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395" h="88264">
                  <a:moveTo>
                    <a:pt x="8094" y="0"/>
                  </a:moveTo>
                  <a:lnTo>
                    <a:pt x="4426" y="10628"/>
                  </a:lnTo>
                  <a:lnTo>
                    <a:pt x="1819" y="22264"/>
                  </a:lnTo>
                  <a:lnTo>
                    <a:pt x="325" y="35402"/>
                  </a:lnTo>
                  <a:lnTo>
                    <a:pt x="0" y="50533"/>
                  </a:lnTo>
                  <a:lnTo>
                    <a:pt x="1529" y="63216"/>
                  </a:lnTo>
                  <a:lnTo>
                    <a:pt x="4453" y="75618"/>
                  </a:lnTo>
                  <a:lnTo>
                    <a:pt x="8750" y="87651"/>
                  </a:lnTo>
                  <a:lnTo>
                    <a:pt x="112382" y="43059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8" name="object 33"/>
            <p:cNvSpPr>
              <a:spLocks/>
            </p:cNvSpPr>
            <p:nvPr/>
          </p:nvSpPr>
          <p:spPr bwMode="auto">
            <a:xfrm>
              <a:off x="5232400" y="2762250"/>
              <a:ext cx="242888" cy="0"/>
            </a:xfrm>
            <a:custGeom>
              <a:avLst/>
              <a:gdLst>
                <a:gd name="T0" fmla="*/ 0 w 243204"/>
                <a:gd name="T1" fmla="*/ 239195 w 243204"/>
                <a:gd name="T2" fmla="*/ 0 60000 65536"/>
                <a:gd name="T3" fmla="*/ 0 60000 65536"/>
                <a:gd name="T4" fmla="*/ 0 w 243204"/>
                <a:gd name="T5" fmla="*/ 243204 w 2432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43204">
                  <a:moveTo>
                    <a:pt x="0" y="0"/>
                  </a:moveTo>
                  <a:lnTo>
                    <a:pt x="24295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9" name="object 34"/>
            <p:cNvSpPr>
              <a:spLocks/>
            </p:cNvSpPr>
            <p:nvPr/>
          </p:nvSpPr>
          <p:spPr bwMode="auto">
            <a:xfrm>
              <a:off x="4694238" y="2692400"/>
              <a:ext cx="247650" cy="0"/>
            </a:xfrm>
            <a:custGeom>
              <a:avLst/>
              <a:gdLst>
                <a:gd name="T0" fmla="*/ 247649 w 247650"/>
                <a:gd name="T1" fmla="*/ 0 w 247650"/>
                <a:gd name="T2" fmla="*/ 0 60000 65536"/>
                <a:gd name="T3" fmla="*/ 0 60000 65536"/>
                <a:gd name="T4" fmla="*/ 0 w 247650"/>
                <a:gd name="T5" fmla="*/ 247650 w 2476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47650">
                  <a:moveTo>
                    <a:pt x="247649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0" name="object 35"/>
            <p:cNvSpPr>
              <a:spLocks/>
            </p:cNvSpPr>
            <p:nvPr/>
          </p:nvSpPr>
          <p:spPr bwMode="auto">
            <a:xfrm>
              <a:off x="4824413" y="2762250"/>
              <a:ext cx="123825" cy="0"/>
            </a:xfrm>
            <a:custGeom>
              <a:avLst/>
              <a:gdLst>
                <a:gd name="T0" fmla="*/ 116468 w 124460"/>
                <a:gd name="T1" fmla="*/ 0 w 124460"/>
                <a:gd name="T2" fmla="*/ 0 60000 65536"/>
                <a:gd name="T3" fmla="*/ 0 60000 65536"/>
                <a:gd name="T4" fmla="*/ 0 w 124460"/>
                <a:gd name="T5" fmla="*/ 124460 w 1244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4460">
                  <a:moveTo>
                    <a:pt x="123840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1" name="object 36"/>
            <p:cNvSpPr>
              <a:spLocks/>
            </p:cNvSpPr>
            <p:nvPr/>
          </p:nvSpPr>
          <p:spPr bwMode="auto">
            <a:xfrm>
              <a:off x="4824413" y="2820988"/>
              <a:ext cx="117475" cy="0"/>
            </a:xfrm>
            <a:custGeom>
              <a:avLst/>
              <a:gdLst>
                <a:gd name="T0" fmla="*/ 110139 w 118110"/>
                <a:gd name="T1" fmla="*/ 0 w 118110"/>
                <a:gd name="T2" fmla="*/ 0 60000 65536"/>
                <a:gd name="T3" fmla="*/ 0 60000 65536"/>
                <a:gd name="T4" fmla="*/ 0 w 118110"/>
                <a:gd name="T5" fmla="*/ 118110 w 11811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18110">
                  <a:moveTo>
                    <a:pt x="117500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2" name="object 37"/>
            <p:cNvSpPr>
              <a:spLocks/>
            </p:cNvSpPr>
            <p:nvPr/>
          </p:nvSpPr>
          <p:spPr bwMode="auto">
            <a:xfrm>
              <a:off x="4959350" y="2632075"/>
              <a:ext cx="268288" cy="120650"/>
            </a:xfrm>
            <a:custGeom>
              <a:avLst/>
              <a:gdLst>
                <a:gd name="T0" fmla="*/ 0 w 267970"/>
                <a:gd name="T1" fmla="*/ 0 h 121919"/>
                <a:gd name="T2" fmla="*/ 530 w 267970"/>
                <a:gd name="T3" fmla="*/ 0 h 121919"/>
                <a:gd name="T4" fmla="*/ 1048 w 267970"/>
                <a:gd name="T5" fmla="*/ 0 h 121919"/>
                <a:gd name="T6" fmla="*/ 1547 w 267970"/>
                <a:gd name="T7" fmla="*/ 0 h 121919"/>
                <a:gd name="T8" fmla="*/ 23681 w 267970"/>
                <a:gd name="T9" fmla="*/ 355 h 121919"/>
                <a:gd name="T10" fmla="*/ 66403 w 267970"/>
                <a:gd name="T11" fmla="*/ 3119 h 121919"/>
                <a:gd name="T12" fmla="*/ 106598 w 267970"/>
                <a:gd name="T13" fmla="*/ 8435 h 121919"/>
                <a:gd name="T14" fmla="*/ 160942 w 267970"/>
                <a:gd name="T15" fmla="*/ 20712 h 121919"/>
                <a:gd name="T16" fmla="*/ 206475 w 267970"/>
                <a:gd name="T17" fmla="*/ 37485 h 121919"/>
                <a:gd name="T18" fmla="*/ 241321 w 267970"/>
                <a:gd name="T19" fmla="*/ 58008 h 121919"/>
                <a:gd name="T20" fmla="*/ 267917 w 267970"/>
                <a:gd name="T21" fmla="*/ 89914 h 121919"/>
                <a:gd name="T22" fmla="*/ 270556 w 267970"/>
                <a:gd name="T23" fmla="*/ 98519 h 121919"/>
                <a:gd name="T24" fmla="*/ 271450 w 267970"/>
                <a:gd name="T25" fmla="*/ 107319 h 1219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21919"/>
                <a:gd name="T41" fmla="*/ 267970 w 267970"/>
                <a:gd name="T42" fmla="*/ 121919 h 1219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21919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403"/>
                  </a:lnTo>
                  <a:lnTo>
                    <a:pt x="65464" y="3537"/>
                  </a:lnTo>
                  <a:lnTo>
                    <a:pt x="105092" y="9565"/>
                  </a:lnTo>
                  <a:lnTo>
                    <a:pt x="158667" y="23482"/>
                  </a:lnTo>
                  <a:lnTo>
                    <a:pt x="203557" y="42499"/>
                  </a:lnTo>
                  <a:lnTo>
                    <a:pt x="237911" y="65768"/>
                  </a:lnTo>
                  <a:lnTo>
                    <a:pt x="264131" y="101944"/>
                  </a:lnTo>
                  <a:lnTo>
                    <a:pt x="266732" y="111699"/>
                  </a:lnTo>
                  <a:lnTo>
                    <a:pt x="267614" y="121676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3" name="object 38"/>
            <p:cNvSpPr>
              <a:spLocks/>
            </p:cNvSpPr>
            <p:nvPr/>
          </p:nvSpPr>
          <p:spPr bwMode="auto">
            <a:xfrm>
              <a:off x="4959350" y="2751138"/>
              <a:ext cx="266700" cy="122237"/>
            </a:xfrm>
            <a:custGeom>
              <a:avLst/>
              <a:gdLst>
                <a:gd name="T0" fmla="*/ 266090 w 266700"/>
                <a:gd name="T1" fmla="*/ 0 h 121919"/>
                <a:gd name="T2" fmla="*/ 252523 w 266700"/>
                <a:gd name="T3" fmla="*/ 39672 h 121919"/>
                <a:gd name="T4" fmla="*/ 214746 w 266700"/>
                <a:gd name="T5" fmla="*/ 74138 h 121919"/>
                <a:gd name="T6" fmla="*/ 173163 w 266700"/>
                <a:gd name="T7" fmla="*/ 95333 h 121919"/>
                <a:gd name="T8" fmla="*/ 122277 w 266700"/>
                <a:gd name="T9" fmla="*/ 111565 h 121919"/>
                <a:gd name="T10" fmla="*/ 84099 w 266700"/>
                <a:gd name="T11" fmla="*/ 119201 h 121919"/>
                <a:gd name="T12" fmla="*/ 43157 w 266700"/>
                <a:gd name="T13" fmla="*/ 123987 h 121919"/>
                <a:gd name="T14" fmla="*/ 21821 w 266700"/>
                <a:gd name="T15" fmla="*/ 125231 h 121919"/>
                <a:gd name="T16" fmla="*/ 0 w 266700"/>
                <a:gd name="T17" fmla="*/ 125666 h 1219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21919"/>
                <a:gd name="T29" fmla="*/ 266700 w 266700"/>
                <a:gd name="T30" fmla="*/ 121919 h 1219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21919">
                  <a:moveTo>
                    <a:pt x="266090" y="0"/>
                  </a:moveTo>
                  <a:lnTo>
                    <a:pt x="252523" y="38451"/>
                  </a:lnTo>
                  <a:lnTo>
                    <a:pt x="214746" y="71858"/>
                  </a:lnTo>
                  <a:lnTo>
                    <a:pt x="173163" y="92399"/>
                  </a:lnTo>
                  <a:lnTo>
                    <a:pt x="122277" y="108132"/>
                  </a:lnTo>
                  <a:lnTo>
                    <a:pt x="84099" y="115533"/>
                  </a:lnTo>
                  <a:lnTo>
                    <a:pt x="43157" y="120171"/>
                  </a:lnTo>
                  <a:lnTo>
                    <a:pt x="21821" y="121377"/>
                  </a:lnTo>
                  <a:lnTo>
                    <a:pt x="0" y="12179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4" name="object 39"/>
            <p:cNvSpPr>
              <a:spLocks/>
            </p:cNvSpPr>
            <p:nvPr/>
          </p:nvSpPr>
          <p:spPr bwMode="auto">
            <a:xfrm>
              <a:off x="4918075" y="2624138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5" name="object 40"/>
            <p:cNvSpPr>
              <a:spLocks/>
            </p:cNvSpPr>
            <p:nvPr/>
          </p:nvSpPr>
          <p:spPr bwMode="auto">
            <a:xfrm>
              <a:off x="4918075" y="2890838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6" name="object 41"/>
            <p:cNvSpPr>
              <a:spLocks/>
            </p:cNvSpPr>
            <p:nvPr/>
          </p:nvSpPr>
          <p:spPr bwMode="auto">
            <a:xfrm>
              <a:off x="4906963" y="2632075"/>
              <a:ext cx="49212" cy="115888"/>
            </a:xfrm>
            <a:custGeom>
              <a:avLst/>
              <a:gdLst>
                <a:gd name="T0" fmla="*/ 0 w 48895"/>
                <a:gd name="T1" fmla="*/ 0 h 116839"/>
                <a:gd name="T2" fmla="*/ 523 w 48895"/>
                <a:gd name="T3" fmla="*/ 0 h 116839"/>
                <a:gd name="T4" fmla="*/ 1089 w 48895"/>
                <a:gd name="T5" fmla="*/ 0 h 116839"/>
                <a:gd name="T6" fmla="*/ 1645 w 48895"/>
                <a:gd name="T7" fmla="*/ 0 h 116839"/>
                <a:gd name="T8" fmla="*/ 9724 w 48895"/>
                <a:gd name="T9" fmla="*/ 1368 h 116839"/>
                <a:gd name="T10" fmla="*/ 37014 w 48895"/>
                <a:gd name="T11" fmla="*/ 30715 h 116839"/>
                <a:gd name="T12" fmla="*/ 49530 w 48895"/>
                <a:gd name="T13" fmla="*/ 71926 h 116839"/>
                <a:gd name="T14" fmla="*/ 51675 w 48895"/>
                <a:gd name="T15" fmla="*/ 88201 h 116839"/>
                <a:gd name="T16" fmla="*/ 52650 w 48895"/>
                <a:gd name="T17" fmla="*/ 105400 h 1168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895"/>
                <a:gd name="T28" fmla="*/ 0 h 116839"/>
                <a:gd name="T29" fmla="*/ 48895 w 48895"/>
                <a:gd name="T30" fmla="*/ 116839 h 1168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895" h="116839">
                  <a:moveTo>
                    <a:pt x="0" y="0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8999" y="1509"/>
                  </a:lnTo>
                  <a:lnTo>
                    <a:pt x="34253" y="33880"/>
                  </a:lnTo>
                  <a:lnTo>
                    <a:pt x="45834" y="79337"/>
                  </a:lnTo>
                  <a:lnTo>
                    <a:pt x="47820" y="97290"/>
                  </a:lnTo>
                  <a:lnTo>
                    <a:pt x="48722" y="11626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7" name="object 42"/>
            <p:cNvSpPr>
              <a:spLocks/>
            </p:cNvSpPr>
            <p:nvPr/>
          </p:nvSpPr>
          <p:spPr bwMode="auto">
            <a:xfrm>
              <a:off x="4908550" y="2751138"/>
              <a:ext cx="46038" cy="122237"/>
            </a:xfrm>
            <a:custGeom>
              <a:avLst/>
              <a:gdLst>
                <a:gd name="T0" fmla="*/ 57941 w 45085"/>
                <a:gd name="T1" fmla="*/ 0 h 121919"/>
                <a:gd name="T2" fmla="*/ 51506 w 45085"/>
                <a:gd name="T3" fmla="*/ 56236 h 121919"/>
                <a:gd name="T4" fmla="*/ 34294 w 45085"/>
                <a:gd name="T5" fmla="*/ 99395 h 121919"/>
                <a:gd name="T6" fmla="*/ 9439 w 45085"/>
                <a:gd name="T7" fmla="*/ 123069 h 121919"/>
                <a:gd name="T8" fmla="*/ 0 w 45085"/>
                <a:gd name="T9" fmla="*/ 125525 h 1219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085"/>
                <a:gd name="T16" fmla="*/ 0 h 121919"/>
                <a:gd name="T17" fmla="*/ 45085 w 45085"/>
                <a:gd name="T18" fmla="*/ 121919 h 1219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085" h="121919">
                  <a:moveTo>
                    <a:pt x="45079" y="0"/>
                  </a:moveTo>
                  <a:lnTo>
                    <a:pt x="40073" y="54505"/>
                  </a:lnTo>
                  <a:lnTo>
                    <a:pt x="26681" y="96335"/>
                  </a:lnTo>
                  <a:lnTo>
                    <a:pt x="7344" y="119281"/>
                  </a:lnTo>
                  <a:lnTo>
                    <a:pt x="0" y="121662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8" name="object 43"/>
            <p:cNvSpPr>
              <a:spLocks/>
            </p:cNvSpPr>
            <p:nvPr/>
          </p:nvSpPr>
          <p:spPr bwMode="auto">
            <a:xfrm>
              <a:off x="5580063" y="1895475"/>
              <a:ext cx="0" cy="1073150"/>
            </a:xfrm>
            <a:custGeom>
              <a:avLst/>
              <a:gdLst>
                <a:gd name="T0" fmla="*/ 0 h 1073785"/>
                <a:gd name="T1" fmla="*/ 1065578 h 1073785"/>
                <a:gd name="T2" fmla="*/ 0 60000 65536"/>
                <a:gd name="T3" fmla="*/ 0 60000 65536"/>
                <a:gd name="T4" fmla="*/ 0 h 1073785"/>
                <a:gd name="T5" fmla="*/ 1073785 h 107378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073785">
                  <a:moveTo>
                    <a:pt x="0" y="0"/>
                  </a:moveTo>
                  <a:lnTo>
                    <a:pt x="0" y="107317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79" name="object 44"/>
            <p:cNvSpPr txBox="1">
              <a:spLocks noChangeArrowheads="1"/>
            </p:cNvSpPr>
            <p:nvPr/>
          </p:nvSpPr>
          <p:spPr bwMode="auto">
            <a:xfrm>
              <a:off x="5607050" y="2006600"/>
              <a:ext cx="196850" cy="88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9050" indent="-63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just" eaLnBrk="1" hangingPunct="1">
                <a:lnSpc>
                  <a:spcPct val="185000"/>
                </a:lnSpc>
              </a:pPr>
              <a:r>
                <a:rPr lang="en-US" sz="1200" b="1">
                  <a:latin typeface="Arial" charset="0"/>
                </a:rPr>
                <a:t>S</a:t>
              </a:r>
              <a:r>
                <a:rPr lang="en-US" sz="1200" b="1" baseline="-21000">
                  <a:latin typeface="Arial" charset="0"/>
                </a:rPr>
                <a:t>2</a:t>
              </a:r>
              <a:r>
                <a:rPr lang="en-US" sz="1200" b="1" baseline="-21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S</a:t>
              </a:r>
              <a:r>
                <a:rPr lang="en-US" sz="1200" b="1" baseline="-21000">
                  <a:latin typeface="Arial" charset="0"/>
                </a:rPr>
                <a:t>1</a:t>
              </a:r>
              <a:r>
                <a:rPr lang="en-US" sz="1200" b="1" baseline="-21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S</a:t>
              </a:r>
              <a:r>
                <a:rPr lang="en-US" sz="1200" b="1" baseline="-21000">
                  <a:latin typeface="Arial" charset="0"/>
                </a:rPr>
                <a:t>0</a:t>
              </a:r>
              <a:endParaRPr lang="en-US" sz="1200" baseline="-21000">
                <a:latin typeface="Arial" charset="0"/>
              </a:endParaRPr>
            </a:p>
          </p:txBody>
        </p:sp>
        <p:sp>
          <p:nvSpPr>
            <p:cNvPr id="35880" name="object 45"/>
            <p:cNvSpPr>
              <a:spLocks/>
            </p:cNvSpPr>
            <p:nvPr/>
          </p:nvSpPr>
          <p:spPr bwMode="auto">
            <a:xfrm>
              <a:off x="5592763" y="1901825"/>
              <a:ext cx="812800" cy="0"/>
            </a:xfrm>
            <a:custGeom>
              <a:avLst/>
              <a:gdLst>
                <a:gd name="T0" fmla="*/ 0 w 812800"/>
                <a:gd name="T1" fmla="*/ 812779 w 812800"/>
                <a:gd name="T2" fmla="*/ 0 60000 65536"/>
                <a:gd name="T3" fmla="*/ 0 60000 65536"/>
                <a:gd name="T4" fmla="*/ 0 w 812800"/>
                <a:gd name="T5" fmla="*/ 812800 w 8128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812800">
                  <a:moveTo>
                    <a:pt x="0" y="0"/>
                  </a:moveTo>
                  <a:lnTo>
                    <a:pt x="812779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5910263" y="2312988"/>
              <a:ext cx="358775" cy="20478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-10" dirty="0">
                  <a:latin typeface="Arial"/>
                  <a:cs typeface="Arial"/>
                </a:rPr>
                <a:t>Bus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35882" name="object 47"/>
            <p:cNvSpPr>
              <a:spLocks/>
            </p:cNvSpPr>
            <p:nvPr/>
          </p:nvSpPr>
          <p:spPr bwMode="auto">
            <a:xfrm>
              <a:off x="6397625" y="1895475"/>
              <a:ext cx="0" cy="1066800"/>
            </a:xfrm>
            <a:custGeom>
              <a:avLst/>
              <a:gdLst>
                <a:gd name="T0" fmla="*/ 0 h 1066800"/>
                <a:gd name="T1" fmla="*/ 1066799 h 1066800"/>
                <a:gd name="T2" fmla="*/ 0 60000 65536"/>
                <a:gd name="T3" fmla="*/ 0 60000 65536"/>
                <a:gd name="T4" fmla="*/ 0 h 1066800"/>
                <a:gd name="T5" fmla="*/ 1066800 h 10668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066800">
                  <a:moveTo>
                    <a:pt x="0" y="0"/>
                  </a:moveTo>
                  <a:lnTo>
                    <a:pt x="0" y="106679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83" name="object 48"/>
            <p:cNvSpPr>
              <a:spLocks/>
            </p:cNvSpPr>
            <p:nvPr/>
          </p:nvSpPr>
          <p:spPr bwMode="auto">
            <a:xfrm>
              <a:off x="5586413" y="2959100"/>
              <a:ext cx="327025" cy="0"/>
            </a:xfrm>
            <a:custGeom>
              <a:avLst/>
              <a:gdLst>
                <a:gd name="T0" fmla="*/ 0 w 327660"/>
                <a:gd name="T1" fmla="*/ 319525 w 327660"/>
                <a:gd name="T2" fmla="*/ 0 60000 65536"/>
                <a:gd name="T3" fmla="*/ 0 60000 65536"/>
                <a:gd name="T4" fmla="*/ 0 w 327660"/>
                <a:gd name="T5" fmla="*/ 327660 w 3276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27660">
                  <a:moveTo>
                    <a:pt x="0" y="0"/>
                  </a:moveTo>
                  <a:lnTo>
                    <a:pt x="32705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84" name="object 49"/>
            <p:cNvSpPr>
              <a:spLocks/>
            </p:cNvSpPr>
            <p:nvPr/>
          </p:nvSpPr>
          <p:spPr bwMode="auto">
            <a:xfrm>
              <a:off x="6054725" y="2959100"/>
              <a:ext cx="355600" cy="0"/>
            </a:xfrm>
            <a:custGeom>
              <a:avLst/>
              <a:gdLst>
                <a:gd name="T0" fmla="*/ 0 w 355600"/>
                <a:gd name="T1" fmla="*/ 355610 w 355600"/>
                <a:gd name="T2" fmla="*/ 0 60000 65536"/>
                <a:gd name="T3" fmla="*/ 0 60000 65536"/>
                <a:gd name="T4" fmla="*/ 0 w 355600"/>
                <a:gd name="T5" fmla="*/ 355600 w 3556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0">
                  <a:moveTo>
                    <a:pt x="0" y="0"/>
                  </a:moveTo>
                  <a:lnTo>
                    <a:pt x="35561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85" name="object 50"/>
            <p:cNvSpPr>
              <a:spLocks/>
            </p:cNvSpPr>
            <p:nvPr/>
          </p:nvSpPr>
          <p:spPr bwMode="auto">
            <a:xfrm>
              <a:off x="5918200" y="2965450"/>
              <a:ext cx="0" cy="3165475"/>
            </a:xfrm>
            <a:custGeom>
              <a:avLst/>
              <a:gdLst>
                <a:gd name="T0" fmla="*/ 0 h 3165475"/>
                <a:gd name="T1" fmla="*/ 3165461 h 3165475"/>
                <a:gd name="T2" fmla="*/ 0 60000 65536"/>
                <a:gd name="T3" fmla="*/ 0 60000 65536"/>
                <a:gd name="T4" fmla="*/ 0 h 3165475"/>
                <a:gd name="T5" fmla="*/ 3165475 h 316547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165475">
                  <a:moveTo>
                    <a:pt x="0" y="0"/>
                  </a:moveTo>
                  <a:lnTo>
                    <a:pt x="0" y="316546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86" name="object 51"/>
            <p:cNvSpPr txBox="1">
              <a:spLocks noChangeArrowheads="1"/>
            </p:cNvSpPr>
            <p:nvPr/>
          </p:nvSpPr>
          <p:spPr bwMode="auto">
            <a:xfrm>
              <a:off x="5937250" y="3024188"/>
              <a:ext cx="1095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>
                  <a:latin typeface="Arial" charset="0"/>
                </a:rPr>
                <a:t>7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5887" name="object 52"/>
            <p:cNvSpPr>
              <a:spLocks/>
            </p:cNvSpPr>
            <p:nvPr/>
          </p:nvSpPr>
          <p:spPr bwMode="auto">
            <a:xfrm>
              <a:off x="6048375" y="2965450"/>
              <a:ext cx="0" cy="3303588"/>
            </a:xfrm>
            <a:custGeom>
              <a:avLst/>
              <a:gdLst>
                <a:gd name="T0" fmla="*/ 0 h 3303904"/>
                <a:gd name="T1" fmla="*/ 3299782 h 3303904"/>
                <a:gd name="T2" fmla="*/ 0 60000 65536"/>
                <a:gd name="T3" fmla="*/ 0 60000 65536"/>
                <a:gd name="T4" fmla="*/ 0 h 3303904"/>
                <a:gd name="T5" fmla="*/ 3303904 h 330390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303904">
                  <a:moveTo>
                    <a:pt x="0" y="0"/>
                  </a:moveTo>
                  <a:lnTo>
                    <a:pt x="0" y="330357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88" name="object 53"/>
            <p:cNvSpPr>
              <a:spLocks/>
            </p:cNvSpPr>
            <p:nvPr/>
          </p:nvSpPr>
          <p:spPr bwMode="auto">
            <a:xfrm>
              <a:off x="3440113" y="2825750"/>
              <a:ext cx="1123950" cy="569913"/>
            </a:xfrm>
            <a:custGeom>
              <a:avLst/>
              <a:gdLst>
                <a:gd name="T0" fmla="*/ 0 w 1123950"/>
                <a:gd name="T1" fmla="*/ 566127 h 570229"/>
                <a:gd name="T2" fmla="*/ 1123949 w 1123950"/>
                <a:gd name="T3" fmla="*/ 566127 h 570229"/>
                <a:gd name="T4" fmla="*/ 1123949 w 1123950"/>
                <a:gd name="T5" fmla="*/ 0 h 570229"/>
                <a:gd name="T6" fmla="*/ 0 w 1123950"/>
                <a:gd name="T7" fmla="*/ 0 h 570229"/>
                <a:gd name="T8" fmla="*/ 0 w 1123950"/>
                <a:gd name="T9" fmla="*/ 566127 h 570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3950"/>
                <a:gd name="T16" fmla="*/ 0 h 570229"/>
                <a:gd name="T17" fmla="*/ 1123950 w 1123950"/>
                <a:gd name="T18" fmla="*/ 570229 h 570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3950" h="570229">
                  <a:moveTo>
                    <a:pt x="0" y="569905"/>
                  </a:moveTo>
                  <a:lnTo>
                    <a:pt x="1123949" y="569905"/>
                  </a:lnTo>
                  <a:lnTo>
                    <a:pt x="1123949" y="0"/>
                  </a:lnTo>
                  <a:lnTo>
                    <a:pt x="0" y="0"/>
                  </a:lnTo>
                  <a:lnTo>
                    <a:pt x="0" y="569905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3648075" y="2911475"/>
              <a:ext cx="711200" cy="2047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15" dirty="0">
                  <a:latin typeface="Arial"/>
                  <a:cs typeface="Arial"/>
                </a:rPr>
                <a:t>M</a:t>
              </a:r>
              <a:r>
                <a:rPr sz="1400" b="1" spc="-5" dirty="0">
                  <a:latin typeface="Arial"/>
                  <a:cs typeface="Arial"/>
                </a:rPr>
                <a:t>em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ry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3824288" y="3086100"/>
              <a:ext cx="352425" cy="2047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-10" dirty="0">
                  <a:latin typeface="Arial"/>
                  <a:cs typeface="Arial"/>
                </a:rPr>
                <a:t>un</a:t>
              </a:r>
              <a:r>
                <a:rPr sz="1400" b="1" dirty="0">
                  <a:latin typeface="Arial"/>
                  <a:cs typeface="Arial"/>
                </a:rPr>
                <a:t>it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35891" name="object 56"/>
            <p:cNvSpPr>
              <a:spLocks/>
            </p:cNvSpPr>
            <p:nvPr/>
          </p:nvSpPr>
          <p:spPr bwMode="auto">
            <a:xfrm>
              <a:off x="4711700" y="2036763"/>
              <a:ext cx="0" cy="655637"/>
            </a:xfrm>
            <a:custGeom>
              <a:avLst/>
              <a:gdLst>
                <a:gd name="T0" fmla="*/ 0 h 655955"/>
                <a:gd name="T1" fmla="*/ 651759 h 655955"/>
                <a:gd name="T2" fmla="*/ 0 60000 65536"/>
                <a:gd name="T3" fmla="*/ 0 60000 65536"/>
                <a:gd name="T4" fmla="*/ 0 h 655955"/>
                <a:gd name="T5" fmla="*/ 655955 h 65595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655955">
                  <a:moveTo>
                    <a:pt x="0" y="0"/>
                  </a:moveTo>
                  <a:lnTo>
                    <a:pt x="0" y="65556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2" name="object 57"/>
            <p:cNvSpPr>
              <a:spLocks/>
            </p:cNvSpPr>
            <p:nvPr/>
          </p:nvSpPr>
          <p:spPr bwMode="auto">
            <a:xfrm>
              <a:off x="5807075" y="3033713"/>
              <a:ext cx="112713" cy="87312"/>
            </a:xfrm>
            <a:custGeom>
              <a:avLst/>
              <a:gdLst>
                <a:gd name="T0" fmla="*/ 9017 w 113029"/>
                <a:gd name="T1" fmla="*/ 0 h 87630"/>
                <a:gd name="T2" fmla="*/ 5035 w 113029"/>
                <a:gd name="T3" fmla="*/ 10231 h 87630"/>
                <a:gd name="T4" fmla="*/ 2182 w 113029"/>
                <a:gd name="T5" fmla="*/ 21319 h 87630"/>
                <a:gd name="T6" fmla="*/ 495 w 113029"/>
                <a:gd name="T7" fmla="*/ 33699 h 87630"/>
                <a:gd name="T8" fmla="*/ 0 w 113029"/>
                <a:gd name="T9" fmla="*/ 47801 h 87630"/>
                <a:gd name="T10" fmla="*/ 1423 w 113029"/>
                <a:gd name="T11" fmla="*/ 59945 h 87630"/>
                <a:gd name="T12" fmla="*/ 4319 w 113029"/>
                <a:gd name="T13" fmla="*/ 71813 h 87630"/>
                <a:gd name="T14" fmla="*/ 8681 w 113029"/>
                <a:gd name="T15" fmla="*/ 83295 h 87630"/>
                <a:gd name="T16" fmla="*/ 108890 w 113029"/>
                <a:gd name="T17" fmla="*/ 42066 h 87630"/>
                <a:gd name="T18" fmla="*/ 9017 w 113029"/>
                <a:gd name="T19" fmla="*/ 0 h 876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7630"/>
                <a:gd name="T32" fmla="*/ 113029 w 113029"/>
                <a:gd name="T33" fmla="*/ 87630 h 876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7630">
                  <a:moveTo>
                    <a:pt x="9325" y="0"/>
                  </a:moveTo>
                  <a:lnTo>
                    <a:pt x="5205" y="10688"/>
                  </a:lnTo>
                  <a:lnTo>
                    <a:pt x="2254" y="22271"/>
                  </a:lnTo>
                  <a:lnTo>
                    <a:pt x="507" y="35202"/>
                  </a:lnTo>
                  <a:lnTo>
                    <a:pt x="0" y="49933"/>
                  </a:lnTo>
                  <a:lnTo>
                    <a:pt x="1471" y="62618"/>
                  </a:lnTo>
                  <a:lnTo>
                    <a:pt x="4463" y="75012"/>
                  </a:lnTo>
                  <a:lnTo>
                    <a:pt x="8978" y="87009"/>
                  </a:lnTo>
                  <a:lnTo>
                    <a:pt x="112610" y="43941"/>
                  </a:lnTo>
                  <a:lnTo>
                    <a:pt x="9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3" name="object 58"/>
            <p:cNvSpPr>
              <a:spLocks/>
            </p:cNvSpPr>
            <p:nvPr/>
          </p:nvSpPr>
          <p:spPr bwMode="auto">
            <a:xfrm>
              <a:off x="4575175" y="3087688"/>
              <a:ext cx="1230313" cy="0"/>
            </a:xfrm>
            <a:custGeom>
              <a:avLst/>
              <a:gdLst>
                <a:gd name="T0" fmla="*/ 0 w 1230629"/>
                <a:gd name="T1" fmla="*/ 1226600 w 1230629"/>
                <a:gd name="T2" fmla="*/ 0 60000 65536"/>
                <a:gd name="T3" fmla="*/ 0 60000 65536"/>
                <a:gd name="T4" fmla="*/ 0 w 1230629"/>
                <a:gd name="T5" fmla="*/ 1230629 w 123062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30629">
                  <a:moveTo>
                    <a:pt x="0" y="0"/>
                  </a:moveTo>
                  <a:lnTo>
                    <a:pt x="123038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4" name="object 59"/>
            <p:cNvSpPr>
              <a:spLocks/>
            </p:cNvSpPr>
            <p:nvPr/>
          </p:nvSpPr>
          <p:spPr bwMode="auto">
            <a:xfrm>
              <a:off x="4581525" y="3230563"/>
              <a:ext cx="112713" cy="87312"/>
            </a:xfrm>
            <a:custGeom>
              <a:avLst/>
              <a:gdLst>
                <a:gd name="T0" fmla="*/ 99470 w 113029"/>
                <a:gd name="T1" fmla="*/ 0 h 86995"/>
                <a:gd name="T2" fmla="*/ 0 w 113029"/>
                <a:gd name="T3" fmla="*/ 46327 h 86995"/>
                <a:gd name="T4" fmla="*/ 100126 w 113029"/>
                <a:gd name="T5" fmla="*/ 90842 h 86995"/>
                <a:gd name="T6" fmla="*/ 103953 w 113029"/>
                <a:gd name="T7" fmla="*/ 79973 h 86995"/>
                <a:gd name="T8" fmla="*/ 106720 w 113029"/>
                <a:gd name="T9" fmla="*/ 68067 h 86995"/>
                <a:gd name="T10" fmla="*/ 108358 w 113029"/>
                <a:gd name="T11" fmla="*/ 54493 h 86995"/>
                <a:gd name="T12" fmla="*/ 108790 w 113029"/>
                <a:gd name="T13" fmla="*/ 38625 h 86995"/>
                <a:gd name="T14" fmla="*/ 107142 w 113029"/>
                <a:gd name="T15" fmla="*/ 25427 h 86995"/>
                <a:gd name="T16" fmla="*/ 104017 w 113029"/>
                <a:gd name="T17" fmla="*/ 12506 h 86995"/>
                <a:gd name="T18" fmla="*/ 99470 w 113029"/>
                <a:gd name="T19" fmla="*/ 0 h 869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5"/>
                <a:gd name="T32" fmla="*/ 113029 w 113029"/>
                <a:gd name="T33" fmla="*/ 86995 h 869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5">
                  <a:moveTo>
                    <a:pt x="102869" y="0"/>
                  </a:moveTo>
                  <a:lnTo>
                    <a:pt x="0" y="44348"/>
                  </a:lnTo>
                  <a:lnTo>
                    <a:pt x="103546" y="86962"/>
                  </a:lnTo>
                  <a:lnTo>
                    <a:pt x="107505" y="76559"/>
                  </a:lnTo>
                  <a:lnTo>
                    <a:pt x="110367" y="65161"/>
                  </a:lnTo>
                  <a:lnTo>
                    <a:pt x="112060" y="52166"/>
                  </a:lnTo>
                  <a:lnTo>
                    <a:pt x="112508" y="36975"/>
                  </a:lnTo>
                  <a:lnTo>
                    <a:pt x="110802" y="24341"/>
                  </a:lnTo>
                  <a:lnTo>
                    <a:pt x="107571" y="11972"/>
                  </a:lnTo>
                  <a:lnTo>
                    <a:pt x="102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5" name="object 60"/>
            <p:cNvSpPr>
              <a:spLocks/>
            </p:cNvSpPr>
            <p:nvPr/>
          </p:nvSpPr>
          <p:spPr bwMode="auto">
            <a:xfrm>
              <a:off x="4683125" y="3284538"/>
              <a:ext cx="774700" cy="0"/>
            </a:xfrm>
            <a:custGeom>
              <a:avLst/>
              <a:gdLst>
                <a:gd name="T0" fmla="*/ 0 w 774700"/>
                <a:gd name="T1" fmla="*/ 774710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71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6" name="object 61"/>
            <p:cNvSpPr>
              <a:spLocks/>
            </p:cNvSpPr>
            <p:nvPr/>
          </p:nvSpPr>
          <p:spPr bwMode="auto">
            <a:xfrm>
              <a:off x="3995738" y="3402013"/>
              <a:ext cx="87312" cy="109537"/>
            </a:xfrm>
            <a:custGeom>
              <a:avLst/>
              <a:gdLst>
                <a:gd name="T0" fmla="*/ 37854 w 88264"/>
                <a:gd name="T1" fmla="*/ 0 h 109220"/>
                <a:gd name="T2" fmla="*/ 0 w 88264"/>
                <a:gd name="T3" fmla="*/ 104557 h 109220"/>
                <a:gd name="T4" fmla="*/ 9284 w 88264"/>
                <a:gd name="T5" fmla="*/ 108359 h 109220"/>
                <a:gd name="T6" fmla="*/ 19487 w 88264"/>
                <a:gd name="T7" fmla="*/ 111071 h 109220"/>
                <a:gd name="T8" fmla="*/ 31049 w 88264"/>
                <a:gd name="T9" fmla="*/ 112656 h 109220"/>
                <a:gd name="T10" fmla="*/ 44406 w 88264"/>
                <a:gd name="T11" fmla="*/ 113077 h 109220"/>
                <a:gd name="T12" fmla="*/ 55538 w 88264"/>
                <a:gd name="T13" fmla="*/ 111481 h 109220"/>
                <a:gd name="T14" fmla="*/ 66425 w 88264"/>
                <a:gd name="T15" fmla="*/ 108408 h 109220"/>
                <a:gd name="T16" fmla="*/ 76977 w 88264"/>
                <a:gd name="T17" fmla="*/ 103860 h 109220"/>
                <a:gd name="T18" fmla="*/ 37854 w 88264"/>
                <a:gd name="T19" fmla="*/ 0 h 1092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264"/>
                <a:gd name="T31" fmla="*/ 0 h 109220"/>
                <a:gd name="T32" fmla="*/ 88264 w 88264"/>
                <a:gd name="T33" fmla="*/ 109220 h 1092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264" h="109220">
                  <a:moveTo>
                    <a:pt x="43114" y="0"/>
                  </a:moveTo>
                  <a:lnTo>
                    <a:pt x="0" y="100982"/>
                  </a:lnTo>
                  <a:lnTo>
                    <a:pt x="10574" y="104654"/>
                  </a:lnTo>
                  <a:lnTo>
                    <a:pt x="22195" y="107274"/>
                  </a:lnTo>
                  <a:lnTo>
                    <a:pt x="35363" y="108806"/>
                  </a:lnTo>
                  <a:lnTo>
                    <a:pt x="50578" y="109212"/>
                  </a:lnTo>
                  <a:lnTo>
                    <a:pt x="63256" y="107670"/>
                  </a:lnTo>
                  <a:lnTo>
                    <a:pt x="75656" y="104702"/>
                  </a:lnTo>
                  <a:lnTo>
                    <a:pt x="87675" y="100309"/>
                  </a:lnTo>
                  <a:lnTo>
                    <a:pt x="431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7" name="object 62"/>
            <p:cNvSpPr>
              <a:spLocks/>
            </p:cNvSpPr>
            <p:nvPr/>
          </p:nvSpPr>
          <p:spPr bwMode="auto">
            <a:xfrm>
              <a:off x="4037013" y="3511550"/>
              <a:ext cx="0" cy="174625"/>
            </a:xfrm>
            <a:custGeom>
              <a:avLst/>
              <a:gdLst>
                <a:gd name="T0" fmla="*/ 0 h 174625"/>
                <a:gd name="T1" fmla="*/ 174619 h 174625"/>
                <a:gd name="T2" fmla="*/ 0 60000 65536"/>
                <a:gd name="T3" fmla="*/ 0 60000 65536"/>
                <a:gd name="T4" fmla="*/ 0 h 174625"/>
                <a:gd name="T5" fmla="*/ 174625 h 1746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74625">
                  <a:moveTo>
                    <a:pt x="0" y="0"/>
                  </a:moveTo>
                  <a:lnTo>
                    <a:pt x="0" y="17461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4081463" y="3294063"/>
              <a:ext cx="1262062" cy="35877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642620" fontAlgn="auto">
                <a:lnSpc>
                  <a:spcPts val="142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40" dirty="0">
                  <a:latin typeface="Arial"/>
                  <a:cs typeface="Arial"/>
                </a:rPr>
                <a:t>A</a:t>
              </a:r>
              <a:r>
                <a:rPr sz="1200" b="1" spc="-10" dirty="0">
                  <a:latin typeface="Arial"/>
                  <a:cs typeface="Arial"/>
                </a:rPr>
                <a:t>ddre</a:t>
              </a:r>
              <a:r>
                <a:rPr sz="1200" b="1" dirty="0">
                  <a:latin typeface="Arial"/>
                  <a:cs typeface="Arial"/>
                </a:rPr>
                <a:t>ss</a:t>
              </a:r>
              <a:endParaRPr sz="1200">
                <a:latin typeface="Arial"/>
                <a:cs typeface="Arial"/>
              </a:endParaRPr>
            </a:p>
            <a:p>
              <a:pPr marL="12700" fontAlgn="auto">
                <a:lnSpc>
                  <a:spcPts val="142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Re</a:t>
              </a:r>
              <a:r>
                <a:rPr sz="1200" b="1" spc="5" dirty="0">
                  <a:latin typeface="Arial"/>
                  <a:cs typeface="Arial"/>
                </a:rPr>
                <a:t>a</a:t>
              </a:r>
              <a:r>
                <a:rPr sz="1200" b="1" spc="-10" dirty="0">
                  <a:latin typeface="Arial"/>
                  <a:cs typeface="Arial"/>
                </a:rPr>
                <a:t>d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899" name="object 64"/>
            <p:cNvSpPr>
              <a:spLocks/>
            </p:cNvSpPr>
            <p:nvPr/>
          </p:nvSpPr>
          <p:spPr bwMode="auto">
            <a:xfrm>
              <a:off x="3322638" y="3033713"/>
              <a:ext cx="112712" cy="87312"/>
            </a:xfrm>
            <a:custGeom>
              <a:avLst/>
              <a:gdLst>
                <a:gd name="T0" fmla="*/ 8870 w 113029"/>
                <a:gd name="T1" fmla="*/ 0 h 87630"/>
                <a:gd name="T2" fmla="*/ 4901 w 113029"/>
                <a:gd name="T3" fmla="*/ 10231 h 87630"/>
                <a:gd name="T4" fmla="*/ 2062 w 113029"/>
                <a:gd name="T5" fmla="*/ 21316 h 87630"/>
                <a:gd name="T6" fmla="*/ 413 w 113029"/>
                <a:gd name="T7" fmla="*/ 33687 h 87630"/>
                <a:gd name="T8" fmla="*/ 0 w 113029"/>
                <a:gd name="T9" fmla="*/ 47773 h 87630"/>
                <a:gd name="T10" fmla="*/ 1410 w 113029"/>
                <a:gd name="T11" fmla="*/ 59926 h 87630"/>
                <a:gd name="T12" fmla="*/ 4264 w 113029"/>
                <a:gd name="T13" fmla="*/ 71802 h 87630"/>
                <a:gd name="T14" fmla="*/ 8535 w 113029"/>
                <a:gd name="T15" fmla="*/ 83293 h 87630"/>
                <a:gd name="T16" fmla="*/ 108731 w 113029"/>
                <a:gd name="T17" fmla="*/ 42064 h 87630"/>
                <a:gd name="T18" fmla="*/ 8870 w 113029"/>
                <a:gd name="T19" fmla="*/ 0 h 876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7630"/>
                <a:gd name="T32" fmla="*/ 113029 w 113029"/>
                <a:gd name="T33" fmla="*/ 87630 h 876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7630">
                  <a:moveTo>
                    <a:pt x="9174" y="0"/>
                  </a:moveTo>
                  <a:lnTo>
                    <a:pt x="5069" y="10687"/>
                  </a:lnTo>
                  <a:lnTo>
                    <a:pt x="2134" y="22267"/>
                  </a:lnTo>
                  <a:lnTo>
                    <a:pt x="425" y="35189"/>
                  </a:lnTo>
                  <a:lnTo>
                    <a:pt x="0" y="49903"/>
                  </a:lnTo>
                  <a:lnTo>
                    <a:pt x="1458" y="62598"/>
                  </a:lnTo>
                  <a:lnTo>
                    <a:pt x="4408" y="75001"/>
                  </a:lnTo>
                  <a:lnTo>
                    <a:pt x="8827" y="87007"/>
                  </a:lnTo>
                  <a:lnTo>
                    <a:pt x="112459" y="43939"/>
                  </a:lnTo>
                  <a:lnTo>
                    <a:pt x="91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0" name="object 65"/>
            <p:cNvSpPr>
              <a:spLocks/>
            </p:cNvSpPr>
            <p:nvPr/>
          </p:nvSpPr>
          <p:spPr bwMode="auto">
            <a:xfrm>
              <a:off x="2032000" y="3087688"/>
              <a:ext cx="1290638" cy="0"/>
            </a:xfrm>
            <a:custGeom>
              <a:avLst/>
              <a:gdLst>
                <a:gd name="T0" fmla="*/ 0 w 1290954"/>
                <a:gd name="T1" fmla="*/ 1286926 w 1290954"/>
                <a:gd name="T2" fmla="*/ 0 60000 65536"/>
                <a:gd name="T3" fmla="*/ 0 60000 65536"/>
                <a:gd name="T4" fmla="*/ 0 w 1290954"/>
                <a:gd name="T5" fmla="*/ 1290954 w 129095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90954">
                  <a:moveTo>
                    <a:pt x="0" y="0"/>
                  </a:moveTo>
                  <a:lnTo>
                    <a:pt x="1290712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1" name="object 66"/>
            <p:cNvSpPr>
              <a:spLocks/>
            </p:cNvSpPr>
            <p:nvPr/>
          </p:nvSpPr>
          <p:spPr bwMode="auto">
            <a:xfrm>
              <a:off x="2700338" y="2430463"/>
              <a:ext cx="0" cy="2039937"/>
            </a:xfrm>
            <a:custGeom>
              <a:avLst/>
              <a:gdLst>
                <a:gd name="T0" fmla="*/ 0 h 2040254"/>
                <a:gd name="T1" fmla="*/ 2036066 h 2040254"/>
                <a:gd name="T2" fmla="*/ 0 60000 65536"/>
                <a:gd name="T3" fmla="*/ 0 60000 65536"/>
                <a:gd name="T4" fmla="*/ 0 h 2040254"/>
                <a:gd name="T5" fmla="*/ 2040254 h 204025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040254">
                  <a:moveTo>
                    <a:pt x="0" y="0"/>
                  </a:moveTo>
                  <a:lnTo>
                    <a:pt x="0" y="203986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2" name="object 67"/>
            <p:cNvSpPr>
              <a:spLocks/>
            </p:cNvSpPr>
            <p:nvPr/>
          </p:nvSpPr>
          <p:spPr bwMode="auto">
            <a:xfrm>
              <a:off x="2901950" y="2036763"/>
              <a:ext cx="0" cy="3822700"/>
            </a:xfrm>
            <a:custGeom>
              <a:avLst/>
              <a:gdLst>
                <a:gd name="T0" fmla="*/ 0 h 3822700"/>
                <a:gd name="T1" fmla="*/ 3822632 h 3822700"/>
                <a:gd name="T2" fmla="*/ 0 60000 65536"/>
                <a:gd name="T3" fmla="*/ 0 60000 65536"/>
                <a:gd name="T4" fmla="*/ 0 h 3822700"/>
                <a:gd name="T5" fmla="*/ 3822700 h 38227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822700">
                  <a:moveTo>
                    <a:pt x="0" y="0"/>
                  </a:moveTo>
                  <a:lnTo>
                    <a:pt x="0" y="382263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3" name="object 68"/>
            <p:cNvSpPr>
              <a:spLocks/>
            </p:cNvSpPr>
            <p:nvPr/>
          </p:nvSpPr>
          <p:spPr bwMode="auto">
            <a:xfrm>
              <a:off x="3014663" y="3681413"/>
              <a:ext cx="130175" cy="0"/>
            </a:xfrm>
            <a:custGeom>
              <a:avLst/>
              <a:gdLst>
                <a:gd name="T0" fmla="*/ 130173 w 130175"/>
                <a:gd name="T1" fmla="*/ 0 w 130175"/>
                <a:gd name="T2" fmla="*/ 0 60000 65536"/>
                <a:gd name="T3" fmla="*/ 0 60000 65536"/>
                <a:gd name="T4" fmla="*/ 0 w 130175"/>
                <a:gd name="T5" fmla="*/ 130175 w 1301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30175">
                  <a:moveTo>
                    <a:pt x="130173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4" name="object 69"/>
            <p:cNvSpPr>
              <a:spLocks/>
            </p:cNvSpPr>
            <p:nvPr/>
          </p:nvSpPr>
          <p:spPr bwMode="auto">
            <a:xfrm>
              <a:off x="2884488" y="3751263"/>
              <a:ext cx="260350" cy="0"/>
            </a:xfrm>
            <a:custGeom>
              <a:avLst/>
              <a:gdLst>
                <a:gd name="T0" fmla="*/ 260344 w 260350"/>
                <a:gd name="T1" fmla="*/ 0 w 260350"/>
                <a:gd name="T2" fmla="*/ 0 60000 65536"/>
                <a:gd name="T3" fmla="*/ 0 60000 65536"/>
                <a:gd name="T4" fmla="*/ 0 w 260350"/>
                <a:gd name="T5" fmla="*/ 260350 w 2603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60350">
                  <a:moveTo>
                    <a:pt x="260344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5" name="object 70"/>
            <p:cNvSpPr>
              <a:spLocks/>
            </p:cNvSpPr>
            <p:nvPr/>
          </p:nvSpPr>
          <p:spPr bwMode="auto">
            <a:xfrm>
              <a:off x="3149600" y="3560763"/>
              <a:ext cx="268288" cy="114300"/>
            </a:xfrm>
            <a:custGeom>
              <a:avLst/>
              <a:gdLst>
                <a:gd name="T0" fmla="*/ 0 w 267970"/>
                <a:gd name="T1" fmla="*/ 0 h 115570"/>
                <a:gd name="T2" fmla="*/ 530 w 267970"/>
                <a:gd name="T3" fmla="*/ 0 h 115570"/>
                <a:gd name="T4" fmla="*/ 1048 w 267970"/>
                <a:gd name="T5" fmla="*/ 0 h 115570"/>
                <a:gd name="T6" fmla="*/ 1547 w 267970"/>
                <a:gd name="T7" fmla="*/ 0 h 115570"/>
                <a:gd name="T8" fmla="*/ 23681 w 267970"/>
                <a:gd name="T9" fmla="*/ 334 h 115570"/>
                <a:gd name="T10" fmla="*/ 66403 w 267970"/>
                <a:gd name="T11" fmla="*/ 2938 h 115570"/>
                <a:gd name="T12" fmla="*/ 106598 w 267970"/>
                <a:gd name="T13" fmla="*/ 7948 h 115570"/>
                <a:gd name="T14" fmla="*/ 160942 w 267970"/>
                <a:gd name="T15" fmla="*/ 19508 h 115570"/>
                <a:gd name="T16" fmla="*/ 206475 w 267970"/>
                <a:gd name="T17" fmla="*/ 35307 h 115570"/>
                <a:gd name="T18" fmla="*/ 241321 w 267970"/>
                <a:gd name="T19" fmla="*/ 54638 h 115570"/>
                <a:gd name="T20" fmla="*/ 267917 w 267970"/>
                <a:gd name="T21" fmla="*/ 84697 h 115570"/>
                <a:gd name="T22" fmla="*/ 270556 w 267970"/>
                <a:gd name="T23" fmla="*/ 92803 h 115570"/>
                <a:gd name="T24" fmla="*/ 271450 w 267970"/>
                <a:gd name="T25" fmla="*/ 101094 h 1155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15570"/>
                <a:gd name="T41" fmla="*/ 267970 w 267970"/>
                <a:gd name="T42" fmla="*/ 115570 h 1155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15570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382"/>
                  </a:lnTo>
                  <a:lnTo>
                    <a:pt x="65464" y="3355"/>
                  </a:lnTo>
                  <a:lnTo>
                    <a:pt x="105092" y="9073"/>
                  </a:lnTo>
                  <a:lnTo>
                    <a:pt x="158667" y="22275"/>
                  </a:lnTo>
                  <a:lnTo>
                    <a:pt x="203557" y="40314"/>
                  </a:lnTo>
                  <a:lnTo>
                    <a:pt x="237911" y="62388"/>
                  </a:lnTo>
                  <a:lnTo>
                    <a:pt x="264131" y="96708"/>
                  </a:lnTo>
                  <a:lnTo>
                    <a:pt x="266732" y="105962"/>
                  </a:lnTo>
                  <a:lnTo>
                    <a:pt x="267614" y="11542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6" name="object 71"/>
            <p:cNvSpPr>
              <a:spLocks/>
            </p:cNvSpPr>
            <p:nvPr/>
          </p:nvSpPr>
          <p:spPr bwMode="auto">
            <a:xfrm>
              <a:off x="3149600" y="3673475"/>
              <a:ext cx="266700" cy="115888"/>
            </a:xfrm>
            <a:custGeom>
              <a:avLst/>
              <a:gdLst>
                <a:gd name="T0" fmla="*/ 266090 w 266700"/>
                <a:gd name="T1" fmla="*/ 0 h 115570"/>
                <a:gd name="T2" fmla="*/ 252523 w 266700"/>
                <a:gd name="T3" fmla="*/ 37700 h 115570"/>
                <a:gd name="T4" fmla="*/ 214746 w 266700"/>
                <a:gd name="T5" fmla="*/ 70449 h 115570"/>
                <a:gd name="T6" fmla="*/ 173163 w 266700"/>
                <a:gd name="T7" fmla="*/ 90575 h 115570"/>
                <a:gd name="T8" fmla="*/ 122277 w 266700"/>
                <a:gd name="T9" fmla="*/ 105978 h 115570"/>
                <a:gd name="T10" fmla="*/ 84099 w 266700"/>
                <a:gd name="T11" fmla="*/ 113213 h 115570"/>
                <a:gd name="T12" fmla="*/ 43157 w 266700"/>
                <a:gd name="T13" fmla="*/ 117734 h 115570"/>
                <a:gd name="T14" fmla="*/ 21821 w 266700"/>
                <a:gd name="T15" fmla="*/ 118901 h 115570"/>
                <a:gd name="T16" fmla="*/ 0 w 266700"/>
                <a:gd name="T17" fmla="*/ 119296 h 1155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15570"/>
                <a:gd name="T29" fmla="*/ 266700 w 266700"/>
                <a:gd name="T30" fmla="*/ 115570 h 11557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15570">
                  <a:moveTo>
                    <a:pt x="266090" y="0"/>
                  </a:moveTo>
                  <a:lnTo>
                    <a:pt x="252523" y="36478"/>
                  </a:lnTo>
                  <a:lnTo>
                    <a:pt x="214746" y="68163"/>
                  </a:lnTo>
                  <a:lnTo>
                    <a:pt x="173163" y="87637"/>
                  </a:lnTo>
                  <a:lnTo>
                    <a:pt x="122277" y="102541"/>
                  </a:lnTo>
                  <a:lnTo>
                    <a:pt x="84099" y="109541"/>
                  </a:lnTo>
                  <a:lnTo>
                    <a:pt x="43157" y="113916"/>
                  </a:lnTo>
                  <a:lnTo>
                    <a:pt x="21821" y="115045"/>
                  </a:lnTo>
                  <a:lnTo>
                    <a:pt x="0" y="11542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7" name="object 72"/>
            <p:cNvSpPr>
              <a:spLocks/>
            </p:cNvSpPr>
            <p:nvPr/>
          </p:nvSpPr>
          <p:spPr bwMode="auto">
            <a:xfrm>
              <a:off x="3108325" y="3552825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8" name="object 73"/>
            <p:cNvSpPr>
              <a:spLocks/>
            </p:cNvSpPr>
            <p:nvPr/>
          </p:nvSpPr>
          <p:spPr bwMode="auto">
            <a:xfrm>
              <a:off x="3108325" y="3806825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9" name="object 74"/>
            <p:cNvSpPr>
              <a:spLocks/>
            </p:cNvSpPr>
            <p:nvPr/>
          </p:nvSpPr>
          <p:spPr bwMode="auto">
            <a:xfrm>
              <a:off x="3097213" y="3560763"/>
              <a:ext cx="49212" cy="100012"/>
            </a:xfrm>
            <a:custGeom>
              <a:avLst/>
              <a:gdLst>
                <a:gd name="T0" fmla="*/ 0 w 48894"/>
                <a:gd name="T1" fmla="*/ 0 h 100329"/>
                <a:gd name="T2" fmla="*/ 523 w 48894"/>
                <a:gd name="T3" fmla="*/ 0 h 100329"/>
                <a:gd name="T4" fmla="*/ 1089 w 48894"/>
                <a:gd name="T5" fmla="*/ 0 h 100329"/>
                <a:gd name="T6" fmla="*/ 1645 w 48894"/>
                <a:gd name="T7" fmla="*/ 0 h 100329"/>
                <a:gd name="T8" fmla="*/ 10094 w 48894"/>
                <a:gd name="T9" fmla="*/ 1506 h 100329"/>
                <a:gd name="T10" fmla="*/ 38281 w 48894"/>
                <a:gd name="T11" fmla="*/ 33664 h 100329"/>
                <a:gd name="T12" fmla="*/ 50475 w 48894"/>
                <a:gd name="T13" fmla="*/ 78439 h 100329"/>
                <a:gd name="T14" fmla="*/ 52245 w 48894"/>
                <a:gd name="T15" fmla="*/ 96012 h 1003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894"/>
                <a:gd name="T25" fmla="*/ 0 h 100329"/>
                <a:gd name="T26" fmla="*/ 48894 w 48894"/>
                <a:gd name="T27" fmla="*/ 100329 h 1003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894" h="100329">
                  <a:moveTo>
                    <a:pt x="0" y="0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9338" y="1566"/>
                  </a:lnTo>
                  <a:lnTo>
                    <a:pt x="35417" y="34966"/>
                  </a:lnTo>
                  <a:lnTo>
                    <a:pt x="46695" y="81475"/>
                  </a:lnTo>
                  <a:lnTo>
                    <a:pt x="48335" y="99726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0" name="object 75"/>
            <p:cNvSpPr>
              <a:spLocks/>
            </p:cNvSpPr>
            <p:nvPr/>
          </p:nvSpPr>
          <p:spPr bwMode="auto">
            <a:xfrm>
              <a:off x="3103563" y="3673475"/>
              <a:ext cx="41275" cy="115888"/>
            </a:xfrm>
            <a:custGeom>
              <a:avLst/>
              <a:gdLst>
                <a:gd name="T0" fmla="*/ 40829 w 41275"/>
                <a:gd name="T1" fmla="*/ 0 h 114935"/>
                <a:gd name="T2" fmla="*/ 35357 w 41275"/>
                <a:gd name="T3" fmla="*/ 59522 h 114935"/>
                <a:gd name="T4" fmla="*/ 20813 w 41275"/>
                <a:gd name="T5" fmla="*/ 104111 h 114935"/>
                <a:gd name="T6" fmla="*/ 7461 w 41275"/>
                <a:gd name="T7" fmla="*/ 121845 h 114935"/>
                <a:gd name="T8" fmla="*/ 0 w 41275"/>
                <a:gd name="T9" fmla="*/ 126279 h 1149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275"/>
                <a:gd name="T16" fmla="*/ 0 h 114935"/>
                <a:gd name="T17" fmla="*/ 41275 w 41275"/>
                <a:gd name="T18" fmla="*/ 114935 h 1149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275" h="114935">
                  <a:moveTo>
                    <a:pt x="40829" y="0"/>
                  </a:moveTo>
                  <a:lnTo>
                    <a:pt x="35357" y="53907"/>
                  </a:lnTo>
                  <a:lnTo>
                    <a:pt x="20813" y="94290"/>
                  </a:lnTo>
                  <a:lnTo>
                    <a:pt x="7461" y="110350"/>
                  </a:lnTo>
                  <a:lnTo>
                    <a:pt x="0" y="11436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1" name="object 76"/>
            <p:cNvSpPr>
              <a:spLocks/>
            </p:cNvSpPr>
            <p:nvPr/>
          </p:nvSpPr>
          <p:spPr bwMode="auto">
            <a:xfrm>
              <a:off x="3014663" y="3609975"/>
              <a:ext cx="123825" cy="6350"/>
            </a:xfrm>
            <a:custGeom>
              <a:avLst/>
              <a:gdLst>
                <a:gd name="T0" fmla="*/ 123834 w 123825"/>
                <a:gd name="T1" fmla="*/ 2029 h 6985"/>
                <a:gd name="T2" fmla="*/ 0 w 123825"/>
                <a:gd name="T3" fmla="*/ 0 h 6985"/>
                <a:gd name="T4" fmla="*/ 0 60000 65536"/>
                <a:gd name="T5" fmla="*/ 0 60000 65536"/>
                <a:gd name="T6" fmla="*/ 0 w 123825"/>
                <a:gd name="T7" fmla="*/ 0 h 6985"/>
                <a:gd name="T8" fmla="*/ 123825 w 123825"/>
                <a:gd name="T9" fmla="*/ 6985 h 698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3825" h="6985">
                  <a:moveTo>
                    <a:pt x="123834" y="637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2" name="object 77"/>
            <p:cNvSpPr>
              <a:spLocks/>
            </p:cNvSpPr>
            <p:nvPr/>
          </p:nvSpPr>
          <p:spPr bwMode="auto">
            <a:xfrm>
              <a:off x="2695575" y="4464050"/>
              <a:ext cx="449263" cy="6350"/>
            </a:xfrm>
            <a:custGeom>
              <a:avLst/>
              <a:gdLst>
                <a:gd name="T0" fmla="*/ 445533 w 449580"/>
                <a:gd name="T1" fmla="*/ 0 h 6350"/>
                <a:gd name="T2" fmla="*/ 0 w 449580"/>
                <a:gd name="T3" fmla="*/ 6358 h 6350"/>
                <a:gd name="T4" fmla="*/ 0 60000 65536"/>
                <a:gd name="T5" fmla="*/ 0 60000 65536"/>
                <a:gd name="T6" fmla="*/ 0 w 449580"/>
                <a:gd name="T7" fmla="*/ 0 h 6350"/>
                <a:gd name="T8" fmla="*/ 449580 w 449580"/>
                <a:gd name="T9" fmla="*/ 6350 h 63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9580" h="6350">
                  <a:moveTo>
                    <a:pt x="449320" y="0"/>
                  </a:moveTo>
                  <a:lnTo>
                    <a:pt x="0" y="635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3" name="object 78"/>
            <p:cNvSpPr>
              <a:spLocks/>
            </p:cNvSpPr>
            <p:nvPr/>
          </p:nvSpPr>
          <p:spPr bwMode="auto">
            <a:xfrm>
              <a:off x="3149600" y="4281488"/>
              <a:ext cx="268288" cy="120650"/>
            </a:xfrm>
            <a:custGeom>
              <a:avLst/>
              <a:gdLst>
                <a:gd name="T0" fmla="*/ 0 w 267970"/>
                <a:gd name="T1" fmla="*/ 0 h 121920"/>
                <a:gd name="T2" fmla="*/ 530 w 267970"/>
                <a:gd name="T3" fmla="*/ 0 h 121920"/>
                <a:gd name="T4" fmla="*/ 1048 w 267970"/>
                <a:gd name="T5" fmla="*/ 0 h 121920"/>
                <a:gd name="T6" fmla="*/ 1547 w 267970"/>
                <a:gd name="T7" fmla="*/ 0 h 121920"/>
                <a:gd name="T8" fmla="*/ 23681 w 267970"/>
                <a:gd name="T9" fmla="*/ 355 h 121920"/>
                <a:gd name="T10" fmla="*/ 66403 w 267970"/>
                <a:gd name="T11" fmla="*/ 3119 h 121920"/>
                <a:gd name="T12" fmla="*/ 106598 w 267970"/>
                <a:gd name="T13" fmla="*/ 8430 h 121920"/>
                <a:gd name="T14" fmla="*/ 160942 w 267970"/>
                <a:gd name="T15" fmla="*/ 20712 h 121920"/>
                <a:gd name="T16" fmla="*/ 206475 w 267970"/>
                <a:gd name="T17" fmla="*/ 37493 h 121920"/>
                <a:gd name="T18" fmla="*/ 241321 w 267970"/>
                <a:gd name="T19" fmla="*/ 58035 h 121920"/>
                <a:gd name="T20" fmla="*/ 267917 w 267970"/>
                <a:gd name="T21" fmla="*/ 89984 h 121920"/>
                <a:gd name="T22" fmla="*/ 270556 w 267970"/>
                <a:gd name="T23" fmla="*/ 98602 h 121920"/>
                <a:gd name="T24" fmla="*/ 271450 w 267970"/>
                <a:gd name="T25" fmla="*/ 107417 h 1219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21920"/>
                <a:gd name="T41" fmla="*/ 267970 w 267970"/>
                <a:gd name="T42" fmla="*/ 121920 h 12192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21920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403"/>
                  </a:lnTo>
                  <a:lnTo>
                    <a:pt x="65464" y="3537"/>
                  </a:lnTo>
                  <a:lnTo>
                    <a:pt x="105092" y="9564"/>
                  </a:lnTo>
                  <a:lnTo>
                    <a:pt x="158667" y="23486"/>
                  </a:lnTo>
                  <a:lnTo>
                    <a:pt x="203557" y="42514"/>
                  </a:lnTo>
                  <a:lnTo>
                    <a:pt x="237911" y="65804"/>
                  </a:lnTo>
                  <a:lnTo>
                    <a:pt x="264131" y="102032"/>
                  </a:lnTo>
                  <a:lnTo>
                    <a:pt x="266732" y="111804"/>
                  </a:lnTo>
                  <a:lnTo>
                    <a:pt x="267614" y="121801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4" name="object 79"/>
            <p:cNvSpPr>
              <a:spLocks/>
            </p:cNvSpPr>
            <p:nvPr/>
          </p:nvSpPr>
          <p:spPr bwMode="auto">
            <a:xfrm>
              <a:off x="3149600" y="4400550"/>
              <a:ext cx="266700" cy="122238"/>
            </a:xfrm>
            <a:custGeom>
              <a:avLst/>
              <a:gdLst>
                <a:gd name="T0" fmla="*/ 266090 w 266700"/>
                <a:gd name="T1" fmla="*/ 0 h 121920"/>
                <a:gd name="T2" fmla="*/ 252523 w 266700"/>
                <a:gd name="T3" fmla="*/ 39734 h 121920"/>
                <a:gd name="T4" fmla="*/ 214746 w 266700"/>
                <a:gd name="T5" fmla="*/ 74231 h 121920"/>
                <a:gd name="T6" fmla="*/ 173163 w 266700"/>
                <a:gd name="T7" fmla="*/ 95422 h 121920"/>
                <a:gd name="T8" fmla="*/ 122277 w 266700"/>
                <a:gd name="T9" fmla="*/ 111638 h 121920"/>
                <a:gd name="T10" fmla="*/ 84099 w 266700"/>
                <a:gd name="T11" fmla="*/ 119253 h 121920"/>
                <a:gd name="T12" fmla="*/ 43157 w 266700"/>
                <a:gd name="T13" fmla="*/ 124013 h 121920"/>
                <a:gd name="T14" fmla="*/ 21821 w 266700"/>
                <a:gd name="T15" fmla="*/ 125239 h 121920"/>
                <a:gd name="T16" fmla="*/ 0 w 266700"/>
                <a:gd name="T17" fmla="*/ 125655 h 1219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21920"/>
                <a:gd name="T29" fmla="*/ 266700 w 266700"/>
                <a:gd name="T30" fmla="*/ 121920 h 1219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21920">
                  <a:moveTo>
                    <a:pt x="266090" y="0"/>
                  </a:moveTo>
                  <a:lnTo>
                    <a:pt x="252523" y="38511"/>
                  </a:lnTo>
                  <a:lnTo>
                    <a:pt x="214746" y="71945"/>
                  </a:lnTo>
                  <a:lnTo>
                    <a:pt x="173163" y="92486"/>
                  </a:lnTo>
                  <a:lnTo>
                    <a:pt x="122277" y="108203"/>
                  </a:lnTo>
                  <a:lnTo>
                    <a:pt x="84099" y="115584"/>
                  </a:lnTo>
                  <a:lnTo>
                    <a:pt x="43157" y="120196"/>
                  </a:lnTo>
                  <a:lnTo>
                    <a:pt x="21821" y="121385"/>
                  </a:lnTo>
                  <a:lnTo>
                    <a:pt x="0" y="12178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5" name="object 80"/>
            <p:cNvSpPr>
              <a:spLocks/>
            </p:cNvSpPr>
            <p:nvPr/>
          </p:nvSpPr>
          <p:spPr bwMode="auto">
            <a:xfrm>
              <a:off x="3108325" y="4273550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6" name="object 81"/>
            <p:cNvSpPr>
              <a:spLocks/>
            </p:cNvSpPr>
            <p:nvPr/>
          </p:nvSpPr>
          <p:spPr bwMode="auto">
            <a:xfrm>
              <a:off x="3108325" y="4540250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7" name="object 82"/>
            <p:cNvSpPr>
              <a:spLocks/>
            </p:cNvSpPr>
            <p:nvPr/>
          </p:nvSpPr>
          <p:spPr bwMode="auto">
            <a:xfrm>
              <a:off x="3097213" y="4281488"/>
              <a:ext cx="49212" cy="115887"/>
            </a:xfrm>
            <a:custGeom>
              <a:avLst/>
              <a:gdLst>
                <a:gd name="T0" fmla="*/ 0 w 48894"/>
                <a:gd name="T1" fmla="*/ 131 h 116204"/>
                <a:gd name="T2" fmla="*/ 523 w 48894"/>
                <a:gd name="T3" fmla="*/ 0 h 116204"/>
                <a:gd name="T4" fmla="*/ 1089 w 48894"/>
                <a:gd name="T5" fmla="*/ 0 h 116204"/>
                <a:gd name="T6" fmla="*/ 1645 w 48894"/>
                <a:gd name="T7" fmla="*/ 0 h 116204"/>
                <a:gd name="T8" fmla="*/ 36999 w 48894"/>
                <a:gd name="T9" fmla="*/ 32740 h 116204"/>
                <a:gd name="T10" fmla="*/ 49525 w 48894"/>
                <a:gd name="T11" fmla="*/ 76709 h 116204"/>
                <a:gd name="T12" fmla="*/ 51676 w 48894"/>
                <a:gd name="T13" fmla="*/ 94087 h 116204"/>
                <a:gd name="T14" fmla="*/ 52660 w 48894"/>
                <a:gd name="T15" fmla="*/ 112453 h 1162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894"/>
                <a:gd name="T25" fmla="*/ 0 h 116204"/>
                <a:gd name="T26" fmla="*/ 48894 w 48894"/>
                <a:gd name="T27" fmla="*/ 116204 h 1162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894" h="116204">
                  <a:moveTo>
                    <a:pt x="0" y="131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34230" y="33832"/>
                  </a:lnTo>
                  <a:lnTo>
                    <a:pt x="45817" y="79265"/>
                  </a:lnTo>
                  <a:lnTo>
                    <a:pt x="47809" y="97221"/>
                  </a:lnTo>
                  <a:lnTo>
                    <a:pt x="48719" y="11620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8" name="object 83"/>
            <p:cNvSpPr>
              <a:spLocks/>
            </p:cNvSpPr>
            <p:nvPr/>
          </p:nvSpPr>
          <p:spPr bwMode="auto">
            <a:xfrm>
              <a:off x="3098800" y="4400550"/>
              <a:ext cx="46038" cy="122238"/>
            </a:xfrm>
            <a:custGeom>
              <a:avLst/>
              <a:gdLst>
                <a:gd name="T0" fmla="*/ 57948 w 45085"/>
                <a:gd name="T1" fmla="*/ 0 h 121920"/>
                <a:gd name="T2" fmla="*/ 51511 w 45085"/>
                <a:gd name="T3" fmla="*/ 56318 h 121920"/>
                <a:gd name="T4" fmla="*/ 34297 w 45085"/>
                <a:gd name="T5" fmla="*/ 99485 h 121920"/>
                <a:gd name="T6" fmla="*/ 9440 w 45085"/>
                <a:gd name="T7" fmla="*/ 123103 h 121920"/>
                <a:gd name="T8" fmla="*/ 0 w 45085"/>
                <a:gd name="T9" fmla="*/ 125526 h 1219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085"/>
                <a:gd name="T16" fmla="*/ 0 h 121920"/>
                <a:gd name="T17" fmla="*/ 45085 w 45085"/>
                <a:gd name="T18" fmla="*/ 121920 h 1219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085" h="121920">
                  <a:moveTo>
                    <a:pt x="45084" y="0"/>
                  </a:moveTo>
                  <a:lnTo>
                    <a:pt x="40077" y="54585"/>
                  </a:lnTo>
                  <a:lnTo>
                    <a:pt x="26684" y="96424"/>
                  </a:lnTo>
                  <a:lnTo>
                    <a:pt x="7345" y="119315"/>
                  </a:lnTo>
                  <a:lnTo>
                    <a:pt x="0" y="12166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9" name="object 84"/>
            <p:cNvSpPr>
              <a:spLocks/>
            </p:cNvSpPr>
            <p:nvPr/>
          </p:nvSpPr>
          <p:spPr bwMode="auto">
            <a:xfrm>
              <a:off x="3014663" y="4341813"/>
              <a:ext cx="123825" cy="0"/>
            </a:xfrm>
            <a:custGeom>
              <a:avLst/>
              <a:gdLst>
                <a:gd name="T0" fmla="*/ 123834 w 123825"/>
                <a:gd name="T1" fmla="*/ 0 w 123825"/>
                <a:gd name="T2" fmla="*/ 0 60000 65536"/>
                <a:gd name="T3" fmla="*/ 0 60000 65536"/>
                <a:gd name="T4" fmla="*/ 0 w 123825"/>
                <a:gd name="T5" fmla="*/ 123825 w 123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3825">
                  <a:moveTo>
                    <a:pt x="123834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0" name="object 85"/>
            <p:cNvSpPr>
              <a:spLocks/>
            </p:cNvSpPr>
            <p:nvPr/>
          </p:nvSpPr>
          <p:spPr bwMode="auto">
            <a:xfrm>
              <a:off x="3427413" y="3681413"/>
              <a:ext cx="604837" cy="0"/>
            </a:xfrm>
            <a:custGeom>
              <a:avLst/>
              <a:gdLst>
                <a:gd name="T0" fmla="*/ 0 w 605154"/>
                <a:gd name="T1" fmla="*/ 600994 w 605154"/>
                <a:gd name="T2" fmla="*/ 0 60000 65536"/>
                <a:gd name="T3" fmla="*/ 0 60000 65536"/>
                <a:gd name="T4" fmla="*/ 0 w 605154"/>
                <a:gd name="T5" fmla="*/ 605154 w 60515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05154">
                  <a:moveTo>
                    <a:pt x="0" y="0"/>
                  </a:moveTo>
                  <a:lnTo>
                    <a:pt x="604784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1" name="object 86"/>
            <p:cNvSpPr>
              <a:spLocks/>
            </p:cNvSpPr>
            <p:nvPr/>
          </p:nvSpPr>
          <p:spPr bwMode="auto">
            <a:xfrm>
              <a:off x="3711575" y="3954463"/>
              <a:ext cx="852488" cy="230187"/>
            </a:xfrm>
            <a:custGeom>
              <a:avLst/>
              <a:gdLst>
                <a:gd name="T0" fmla="*/ 0 w 852804"/>
                <a:gd name="T1" fmla="*/ 226424 h 230504"/>
                <a:gd name="T2" fmla="*/ 848705 w 852804"/>
                <a:gd name="T3" fmla="*/ 226424 h 230504"/>
                <a:gd name="T4" fmla="*/ 848705 w 852804"/>
                <a:gd name="T5" fmla="*/ 0 h 230504"/>
                <a:gd name="T6" fmla="*/ 0 w 852804"/>
                <a:gd name="T7" fmla="*/ 0 h 230504"/>
                <a:gd name="T8" fmla="*/ 0 w 852804"/>
                <a:gd name="T9" fmla="*/ 226424 h 230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2804"/>
                <a:gd name="T16" fmla="*/ 0 h 230504"/>
                <a:gd name="T17" fmla="*/ 852804 w 852804"/>
                <a:gd name="T18" fmla="*/ 230504 h 230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2804" h="230504">
                  <a:moveTo>
                    <a:pt x="0" y="230195"/>
                  </a:moveTo>
                  <a:lnTo>
                    <a:pt x="852489" y="230195"/>
                  </a:lnTo>
                  <a:lnTo>
                    <a:pt x="852489" y="0"/>
                  </a:lnTo>
                  <a:lnTo>
                    <a:pt x="0" y="0"/>
                  </a:lnTo>
                  <a:lnTo>
                    <a:pt x="0" y="230195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4019550" y="3975100"/>
              <a:ext cx="273050" cy="2032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-45" dirty="0">
                  <a:latin typeface="Arial"/>
                  <a:cs typeface="Arial"/>
                </a:rPr>
                <a:t>AR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35923" name="object 88"/>
            <p:cNvSpPr>
              <a:spLocks/>
            </p:cNvSpPr>
            <p:nvPr/>
          </p:nvSpPr>
          <p:spPr bwMode="auto">
            <a:xfrm>
              <a:off x="5807075" y="4022725"/>
              <a:ext cx="112713" cy="87313"/>
            </a:xfrm>
            <a:custGeom>
              <a:avLst/>
              <a:gdLst>
                <a:gd name="T0" fmla="*/ 8478 w 113029"/>
                <a:gd name="T1" fmla="*/ 0 h 87629"/>
                <a:gd name="T2" fmla="*/ 4714 w 113029"/>
                <a:gd name="T3" fmla="*/ 10206 h 87629"/>
                <a:gd name="T4" fmla="*/ 2020 w 113029"/>
                <a:gd name="T5" fmla="*/ 21317 h 87629"/>
                <a:gd name="T6" fmla="*/ 443 w 113029"/>
                <a:gd name="T7" fmla="*/ 33797 h 87629"/>
                <a:gd name="T8" fmla="*/ 0 w 113029"/>
                <a:gd name="T9" fmla="*/ 48103 h 87629"/>
                <a:gd name="T10" fmla="*/ 1460 w 113029"/>
                <a:gd name="T11" fmla="*/ 60244 h 87629"/>
                <a:gd name="T12" fmla="*/ 4342 w 113029"/>
                <a:gd name="T13" fmla="*/ 72113 h 87629"/>
                <a:gd name="T14" fmla="*/ 8645 w 113029"/>
                <a:gd name="T15" fmla="*/ 83619 h 87629"/>
                <a:gd name="T16" fmla="*/ 108854 w 113029"/>
                <a:gd name="T17" fmla="*/ 41664 h 87629"/>
                <a:gd name="T18" fmla="*/ 8478 w 113029"/>
                <a:gd name="T19" fmla="*/ 0 h 876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7629"/>
                <a:gd name="T32" fmla="*/ 113029 w 113029"/>
                <a:gd name="T33" fmla="*/ 87629 h 876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7629">
                  <a:moveTo>
                    <a:pt x="8767" y="0"/>
                  </a:moveTo>
                  <a:lnTo>
                    <a:pt x="4874" y="10657"/>
                  </a:lnTo>
                  <a:lnTo>
                    <a:pt x="2092" y="22261"/>
                  </a:lnTo>
                  <a:lnTo>
                    <a:pt x="455" y="35294"/>
                  </a:lnTo>
                  <a:lnTo>
                    <a:pt x="0" y="50235"/>
                  </a:lnTo>
                  <a:lnTo>
                    <a:pt x="1508" y="62913"/>
                  </a:lnTo>
                  <a:lnTo>
                    <a:pt x="4488" y="75311"/>
                  </a:lnTo>
                  <a:lnTo>
                    <a:pt x="8941" y="87325"/>
                  </a:lnTo>
                  <a:lnTo>
                    <a:pt x="112573" y="43510"/>
                  </a:lnTo>
                  <a:lnTo>
                    <a:pt x="87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4" name="object 89"/>
            <p:cNvSpPr>
              <a:spLocks/>
            </p:cNvSpPr>
            <p:nvPr/>
          </p:nvSpPr>
          <p:spPr bwMode="auto">
            <a:xfrm>
              <a:off x="4556125" y="4076700"/>
              <a:ext cx="1249363" cy="0"/>
            </a:xfrm>
            <a:custGeom>
              <a:avLst/>
              <a:gdLst>
                <a:gd name="T0" fmla="*/ 0 w 1249679"/>
                <a:gd name="T1" fmla="*/ 1245650 w 1249679"/>
                <a:gd name="T2" fmla="*/ 0 60000 65536"/>
                <a:gd name="T3" fmla="*/ 0 60000 65536"/>
                <a:gd name="T4" fmla="*/ 0 w 1249679"/>
                <a:gd name="T5" fmla="*/ 1249679 w 1249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49679">
                  <a:moveTo>
                    <a:pt x="0" y="0"/>
                  </a:moveTo>
                  <a:lnTo>
                    <a:pt x="124943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5" name="object 90"/>
            <p:cNvSpPr>
              <a:spLocks/>
            </p:cNvSpPr>
            <p:nvPr/>
          </p:nvSpPr>
          <p:spPr bwMode="auto">
            <a:xfrm>
              <a:off x="5445125" y="3290888"/>
              <a:ext cx="0" cy="768350"/>
            </a:xfrm>
            <a:custGeom>
              <a:avLst/>
              <a:gdLst>
                <a:gd name="T0" fmla="*/ 0 h 768350"/>
                <a:gd name="T1" fmla="*/ 768217 h 768350"/>
                <a:gd name="T2" fmla="*/ 0 60000 65536"/>
                <a:gd name="T3" fmla="*/ 0 60000 65536"/>
                <a:gd name="T4" fmla="*/ 0 h 768350"/>
                <a:gd name="T5" fmla="*/ 768350 h 76835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8350">
                  <a:moveTo>
                    <a:pt x="0" y="0"/>
                  </a:moveTo>
                  <a:lnTo>
                    <a:pt x="0" y="76821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6" name="object 91"/>
            <p:cNvSpPr>
              <a:spLocks/>
            </p:cNvSpPr>
            <p:nvPr/>
          </p:nvSpPr>
          <p:spPr bwMode="auto">
            <a:xfrm>
              <a:off x="3595688" y="4022725"/>
              <a:ext cx="111125" cy="87313"/>
            </a:xfrm>
            <a:custGeom>
              <a:avLst/>
              <a:gdLst>
                <a:gd name="T0" fmla="*/ 8528 w 111125"/>
                <a:gd name="T1" fmla="*/ 0 h 87629"/>
                <a:gd name="T2" fmla="*/ 4709 w 111125"/>
                <a:gd name="T3" fmla="*/ 10212 h 87629"/>
                <a:gd name="T4" fmla="*/ 1977 w 111125"/>
                <a:gd name="T5" fmla="*/ 21327 h 87629"/>
                <a:gd name="T6" fmla="*/ 387 w 111125"/>
                <a:gd name="T7" fmla="*/ 33803 h 87629"/>
                <a:gd name="T8" fmla="*/ 0 w 111125"/>
                <a:gd name="T9" fmla="*/ 48099 h 87629"/>
                <a:gd name="T10" fmla="*/ 1486 w 111125"/>
                <a:gd name="T11" fmla="*/ 60254 h 87629"/>
                <a:gd name="T12" fmla="*/ 4398 w 111125"/>
                <a:gd name="T13" fmla="*/ 72137 h 87629"/>
                <a:gd name="T14" fmla="*/ 8701 w 111125"/>
                <a:gd name="T15" fmla="*/ 83656 h 87629"/>
                <a:gd name="T16" fmla="*/ 110931 w 111125"/>
                <a:gd name="T17" fmla="*/ 41701 h 87629"/>
                <a:gd name="T18" fmla="*/ 8528 w 111125"/>
                <a:gd name="T19" fmla="*/ 0 h 876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125"/>
                <a:gd name="T31" fmla="*/ 0 h 87629"/>
                <a:gd name="T32" fmla="*/ 111125 w 111125"/>
                <a:gd name="T33" fmla="*/ 87629 h 876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125" h="87629">
                  <a:moveTo>
                    <a:pt x="8528" y="0"/>
                  </a:moveTo>
                  <a:lnTo>
                    <a:pt x="4709" y="10663"/>
                  </a:lnTo>
                  <a:lnTo>
                    <a:pt x="1977" y="22271"/>
                  </a:lnTo>
                  <a:lnTo>
                    <a:pt x="387" y="35300"/>
                  </a:lnTo>
                  <a:lnTo>
                    <a:pt x="0" y="50230"/>
                  </a:lnTo>
                  <a:lnTo>
                    <a:pt x="1486" y="62923"/>
                  </a:lnTo>
                  <a:lnTo>
                    <a:pt x="4398" y="75335"/>
                  </a:lnTo>
                  <a:lnTo>
                    <a:pt x="8701" y="87363"/>
                  </a:lnTo>
                  <a:lnTo>
                    <a:pt x="110931" y="43548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7" name="object 92"/>
            <p:cNvSpPr>
              <a:spLocks/>
            </p:cNvSpPr>
            <p:nvPr/>
          </p:nvSpPr>
          <p:spPr bwMode="auto">
            <a:xfrm>
              <a:off x="2032000" y="4076700"/>
              <a:ext cx="1593850" cy="0"/>
            </a:xfrm>
            <a:custGeom>
              <a:avLst/>
              <a:gdLst>
                <a:gd name="T0" fmla="*/ 0 w 1593850"/>
                <a:gd name="T1" fmla="*/ 1593835 w 1593850"/>
                <a:gd name="T2" fmla="*/ 0 60000 65536"/>
                <a:gd name="T3" fmla="*/ 0 60000 65536"/>
                <a:gd name="T4" fmla="*/ 0 w 1593850"/>
                <a:gd name="T5" fmla="*/ 1593850 w 15938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593850">
                  <a:moveTo>
                    <a:pt x="0" y="0"/>
                  </a:moveTo>
                  <a:lnTo>
                    <a:pt x="1593835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8" name="object 93"/>
            <p:cNvSpPr>
              <a:spLocks/>
            </p:cNvSpPr>
            <p:nvPr/>
          </p:nvSpPr>
          <p:spPr bwMode="auto">
            <a:xfrm>
              <a:off x="3427413" y="4400550"/>
              <a:ext cx="403225" cy="6350"/>
            </a:xfrm>
            <a:custGeom>
              <a:avLst/>
              <a:gdLst>
                <a:gd name="T0" fmla="*/ 0 w 403225"/>
                <a:gd name="T1" fmla="*/ 6345 h 6350"/>
                <a:gd name="T2" fmla="*/ 403219 w 403225"/>
                <a:gd name="T3" fmla="*/ 0 h 6350"/>
                <a:gd name="T4" fmla="*/ 0 60000 65536"/>
                <a:gd name="T5" fmla="*/ 0 60000 65536"/>
                <a:gd name="T6" fmla="*/ 0 w 403225"/>
                <a:gd name="T7" fmla="*/ 0 h 6350"/>
                <a:gd name="T8" fmla="*/ 403225 w 403225"/>
                <a:gd name="T9" fmla="*/ 6350 h 63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3225" h="6350">
                  <a:moveTo>
                    <a:pt x="0" y="6345"/>
                  </a:moveTo>
                  <a:lnTo>
                    <a:pt x="403219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9" name="object 94"/>
            <p:cNvSpPr>
              <a:spLocks/>
            </p:cNvSpPr>
            <p:nvPr/>
          </p:nvSpPr>
          <p:spPr bwMode="auto">
            <a:xfrm>
              <a:off x="3795713" y="4191000"/>
              <a:ext cx="87312" cy="111125"/>
            </a:xfrm>
            <a:custGeom>
              <a:avLst/>
              <a:gdLst>
                <a:gd name="T0" fmla="*/ 37799 w 88264"/>
                <a:gd name="T1" fmla="*/ 0 h 111125"/>
                <a:gd name="T2" fmla="*/ 0 w 88264"/>
                <a:gd name="T3" fmla="*/ 102557 h 111125"/>
                <a:gd name="T4" fmla="*/ 9279 w 88264"/>
                <a:gd name="T5" fmla="*/ 106283 h 111125"/>
                <a:gd name="T6" fmla="*/ 19483 w 88264"/>
                <a:gd name="T7" fmla="*/ 108929 h 111125"/>
                <a:gd name="T8" fmla="*/ 31045 w 88264"/>
                <a:gd name="T9" fmla="*/ 110467 h 111125"/>
                <a:gd name="T10" fmla="*/ 44400 w 88264"/>
                <a:gd name="T11" fmla="*/ 110868 h 111125"/>
                <a:gd name="T12" fmla="*/ 55523 w 88264"/>
                <a:gd name="T13" fmla="*/ 109282 h 111125"/>
                <a:gd name="T14" fmla="*/ 66395 w 88264"/>
                <a:gd name="T15" fmla="*/ 106269 h 111125"/>
                <a:gd name="T16" fmla="*/ 76950 w 88264"/>
                <a:gd name="T17" fmla="*/ 101858 h 111125"/>
                <a:gd name="T18" fmla="*/ 37799 w 88264"/>
                <a:gd name="T19" fmla="*/ 0 h 111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264"/>
                <a:gd name="T31" fmla="*/ 0 h 111125"/>
                <a:gd name="T32" fmla="*/ 88264 w 88264"/>
                <a:gd name="T33" fmla="*/ 111125 h 1111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264" h="111125">
                  <a:moveTo>
                    <a:pt x="43051" y="0"/>
                  </a:moveTo>
                  <a:lnTo>
                    <a:pt x="0" y="102557"/>
                  </a:lnTo>
                  <a:lnTo>
                    <a:pt x="10569" y="106283"/>
                  </a:lnTo>
                  <a:lnTo>
                    <a:pt x="22190" y="108929"/>
                  </a:lnTo>
                  <a:lnTo>
                    <a:pt x="35359" y="110467"/>
                  </a:lnTo>
                  <a:lnTo>
                    <a:pt x="50571" y="110868"/>
                  </a:lnTo>
                  <a:lnTo>
                    <a:pt x="63238" y="109282"/>
                  </a:lnTo>
                  <a:lnTo>
                    <a:pt x="75624" y="106269"/>
                  </a:lnTo>
                  <a:lnTo>
                    <a:pt x="87643" y="101858"/>
                  </a:lnTo>
                  <a:lnTo>
                    <a:pt x="4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0" name="object 95"/>
            <p:cNvSpPr>
              <a:spLocks/>
            </p:cNvSpPr>
            <p:nvPr/>
          </p:nvSpPr>
          <p:spPr bwMode="auto">
            <a:xfrm>
              <a:off x="3836988" y="4279900"/>
              <a:ext cx="0" cy="127000"/>
            </a:xfrm>
            <a:custGeom>
              <a:avLst/>
              <a:gdLst>
                <a:gd name="T0" fmla="*/ 126991 h 127000"/>
                <a:gd name="T1" fmla="*/ 0 h 127000"/>
                <a:gd name="T2" fmla="*/ 0 60000 65536"/>
                <a:gd name="T3" fmla="*/ 0 60000 65536"/>
                <a:gd name="T4" fmla="*/ 0 h 127000"/>
                <a:gd name="T5" fmla="*/ 127000 h 1270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7000">
                  <a:moveTo>
                    <a:pt x="0" y="126991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object 96"/>
            <p:cNvSpPr txBox="1"/>
            <p:nvPr/>
          </p:nvSpPr>
          <p:spPr>
            <a:xfrm>
              <a:off x="3833813" y="4389438"/>
              <a:ext cx="228600" cy="17938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LD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932" name="object 97"/>
            <p:cNvSpPr>
              <a:spLocks/>
            </p:cNvSpPr>
            <p:nvPr/>
          </p:nvSpPr>
          <p:spPr bwMode="auto">
            <a:xfrm>
              <a:off x="4440238" y="4191000"/>
              <a:ext cx="0" cy="209550"/>
            </a:xfrm>
            <a:custGeom>
              <a:avLst/>
              <a:gdLst>
                <a:gd name="T0" fmla="*/ 0 h 209550"/>
                <a:gd name="T1" fmla="*/ 209549 h 209550"/>
                <a:gd name="T2" fmla="*/ 0 60000 65536"/>
                <a:gd name="T3" fmla="*/ 0 60000 65536"/>
                <a:gd name="T4" fmla="*/ 0 h 209550"/>
                <a:gd name="T5" fmla="*/ 209550 h 20955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09550">
                  <a:moveTo>
                    <a:pt x="0" y="0"/>
                  </a:moveTo>
                  <a:lnTo>
                    <a:pt x="0" y="20954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3" name="object 98"/>
            <p:cNvSpPr>
              <a:spLocks/>
            </p:cNvSpPr>
            <p:nvPr/>
          </p:nvSpPr>
          <p:spPr bwMode="auto">
            <a:xfrm>
              <a:off x="4368800" y="4122738"/>
              <a:ext cx="130175" cy="57150"/>
            </a:xfrm>
            <a:custGeom>
              <a:avLst/>
              <a:gdLst>
                <a:gd name="T0" fmla="*/ 0 w 130810"/>
                <a:gd name="T1" fmla="*/ 50282 h 57785"/>
                <a:gd name="T2" fmla="*/ 55835 w 130810"/>
                <a:gd name="T3" fmla="*/ 0 h 57785"/>
                <a:gd name="T4" fmla="*/ 122913 w 130810"/>
                <a:gd name="T5" fmla="*/ 50282 h 57785"/>
                <a:gd name="T6" fmla="*/ 0 60000 65536"/>
                <a:gd name="T7" fmla="*/ 0 60000 65536"/>
                <a:gd name="T8" fmla="*/ 0 60000 65536"/>
                <a:gd name="T9" fmla="*/ 0 w 130810"/>
                <a:gd name="T10" fmla="*/ 0 h 57785"/>
                <a:gd name="T11" fmla="*/ 130810 w 130810"/>
                <a:gd name="T12" fmla="*/ 57785 h 577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810" h="57785">
                  <a:moveTo>
                    <a:pt x="0" y="57412"/>
                  </a:moveTo>
                  <a:lnTo>
                    <a:pt x="59192" y="0"/>
                  </a:lnTo>
                  <a:lnTo>
                    <a:pt x="130301" y="57412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4" name="object 99"/>
            <p:cNvSpPr>
              <a:spLocks/>
            </p:cNvSpPr>
            <p:nvPr/>
          </p:nvSpPr>
          <p:spPr bwMode="auto">
            <a:xfrm>
              <a:off x="3014663" y="4400550"/>
              <a:ext cx="117475" cy="0"/>
            </a:xfrm>
            <a:custGeom>
              <a:avLst/>
              <a:gdLst>
                <a:gd name="T0" fmla="*/ 110133 w 118110"/>
                <a:gd name="T1" fmla="*/ 0 w 118110"/>
                <a:gd name="T2" fmla="*/ 0 60000 65536"/>
                <a:gd name="T3" fmla="*/ 0 60000 65536"/>
                <a:gd name="T4" fmla="*/ 0 w 118110"/>
                <a:gd name="T5" fmla="*/ 118110 w 11811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18110">
                  <a:moveTo>
                    <a:pt x="117494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5" name="object 100"/>
            <p:cNvSpPr>
              <a:spLocks/>
            </p:cNvSpPr>
            <p:nvPr/>
          </p:nvSpPr>
          <p:spPr bwMode="auto">
            <a:xfrm>
              <a:off x="3014663" y="5064125"/>
              <a:ext cx="130175" cy="0"/>
            </a:xfrm>
            <a:custGeom>
              <a:avLst/>
              <a:gdLst>
                <a:gd name="T0" fmla="*/ 130173 w 130175"/>
                <a:gd name="T1" fmla="*/ 0 w 130175"/>
                <a:gd name="T2" fmla="*/ 0 60000 65536"/>
                <a:gd name="T3" fmla="*/ 0 60000 65536"/>
                <a:gd name="T4" fmla="*/ 0 w 130175"/>
                <a:gd name="T5" fmla="*/ 130175 w 1301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30175">
                  <a:moveTo>
                    <a:pt x="130173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6" name="object 101"/>
            <p:cNvSpPr>
              <a:spLocks/>
            </p:cNvSpPr>
            <p:nvPr/>
          </p:nvSpPr>
          <p:spPr bwMode="auto">
            <a:xfrm>
              <a:off x="2884488" y="5127625"/>
              <a:ext cx="241300" cy="6350"/>
            </a:xfrm>
            <a:custGeom>
              <a:avLst/>
              <a:gdLst>
                <a:gd name="T0" fmla="*/ 241294 w 241300"/>
                <a:gd name="T1" fmla="*/ 0 h 6350"/>
                <a:gd name="T2" fmla="*/ 0 w 241300"/>
                <a:gd name="T3" fmla="*/ 6345 h 6350"/>
                <a:gd name="T4" fmla="*/ 0 60000 65536"/>
                <a:gd name="T5" fmla="*/ 0 60000 65536"/>
                <a:gd name="T6" fmla="*/ 0 w 241300"/>
                <a:gd name="T7" fmla="*/ 0 h 6350"/>
                <a:gd name="T8" fmla="*/ 241300 w 241300"/>
                <a:gd name="T9" fmla="*/ 6350 h 63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1300" h="6350">
                  <a:moveTo>
                    <a:pt x="241294" y="0"/>
                  </a:moveTo>
                  <a:lnTo>
                    <a:pt x="0" y="634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7" name="object 102"/>
            <p:cNvSpPr>
              <a:spLocks/>
            </p:cNvSpPr>
            <p:nvPr/>
          </p:nvSpPr>
          <p:spPr bwMode="auto">
            <a:xfrm>
              <a:off x="3149600" y="4943475"/>
              <a:ext cx="268288" cy="115888"/>
            </a:xfrm>
            <a:custGeom>
              <a:avLst/>
              <a:gdLst>
                <a:gd name="T0" fmla="*/ 0 w 267970"/>
                <a:gd name="T1" fmla="*/ 0 h 116839"/>
                <a:gd name="T2" fmla="*/ 530 w 267970"/>
                <a:gd name="T3" fmla="*/ 0 h 116839"/>
                <a:gd name="T4" fmla="*/ 1048 w 267970"/>
                <a:gd name="T5" fmla="*/ 0 h 116839"/>
                <a:gd name="T6" fmla="*/ 1547 w 267970"/>
                <a:gd name="T7" fmla="*/ 0 h 116839"/>
                <a:gd name="T8" fmla="*/ 23681 w 267970"/>
                <a:gd name="T9" fmla="*/ 351 h 116839"/>
                <a:gd name="T10" fmla="*/ 66403 w 267970"/>
                <a:gd name="T11" fmla="*/ 3078 h 116839"/>
                <a:gd name="T12" fmla="*/ 106598 w 267970"/>
                <a:gd name="T13" fmla="*/ 8324 h 116839"/>
                <a:gd name="T14" fmla="*/ 160942 w 267970"/>
                <a:gd name="T15" fmla="*/ 20438 h 116839"/>
                <a:gd name="T16" fmla="*/ 206475 w 267970"/>
                <a:gd name="T17" fmla="*/ 36991 h 116839"/>
                <a:gd name="T18" fmla="*/ 241321 w 267970"/>
                <a:gd name="T19" fmla="*/ 57247 h 116839"/>
                <a:gd name="T20" fmla="*/ 267917 w 267970"/>
                <a:gd name="T21" fmla="*/ 88743 h 116839"/>
                <a:gd name="T22" fmla="*/ 270556 w 267970"/>
                <a:gd name="T23" fmla="*/ 97235 h 116839"/>
                <a:gd name="T24" fmla="*/ 271450 w 267970"/>
                <a:gd name="T25" fmla="*/ 105921 h 11683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970"/>
                <a:gd name="T40" fmla="*/ 0 h 116839"/>
                <a:gd name="T41" fmla="*/ 267970 w 267970"/>
                <a:gd name="T42" fmla="*/ 116839 h 11683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970" h="116839">
                  <a:moveTo>
                    <a:pt x="0" y="0"/>
                  </a:moveTo>
                  <a:lnTo>
                    <a:pt x="518" y="0"/>
                  </a:lnTo>
                  <a:lnTo>
                    <a:pt x="1036" y="0"/>
                  </a:lnTo>
                  <a:lnTo>
                    <a:pt x="1523" y="0"/>
                  </a:lnTo>
                  <a:lnTo>
                    <a:pt x="23345" y="387"/>
                  </a:lnTo>
                  <a:lnTo>
                    <a:pt x="65464" y="3395"/>
                  </a:lnTo>
                  <a:lnTo>
                    <a:pt x="105092" y="9182"/>
                  </a:lnTo>
                  <a:lnTo>
                    <a:pt x="158667" y="22544"/>
                  </a:lnTo>
                  <a:lnTo>
                    <a:pt x="203557" y="40803"/>
                  </a:lnTo>
                  <a:lnTo>
                    <a:pt x="237911" y="63146"/>
                  </a:lnTo>
                  <a:lnTo>
                    <a:pt x="264131" y="97886"/>
                  </a:lnTo>
                  <a:lnTo>
                    <a:pt x="266732" y="107254"/>
                  </a:lnTo>
                  <a:lnTo>
                    <a:pt x="267614" y="11683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8" name="object 103"/>
            <p:cNvSpPr>
              <a:spLocks/>
            </p:cNvSpPr>
            <p:nvPr/>
          </p:nvSpPr>
          <p:spPr bwMode="auto">
            <a:xfrm>
              <a:off x="3149600" y="5057775"/>
              <a:ext cx="266700" cy="117475"/>
            </a:xfrm>
            <a:custGeom>
              <a:avLst/>
              <a:gdLst>
                <a:gd name="T0" fmla="*/ 266090 w 266700"/>
                <a:gd name="T1" fmla="*/ 0 h 116839"/>
                <a:gd name="T2" fmla="*/ 252523 w 266700"/>
                <a:gd name="T3" fmla="*/ 39406 h 116839"/>
                <a:gd name="T4" fmla="*/ 214746 w 266700"/>
                <a:gd name="T5" fmla="*/ 73639 h 116839"/>
                <a:gd name="T6" fmla="*/ 173163 w 266700"/>
                <a:gd name="T7" fmla="*/ 94676 h 116839"/>
                <a:gd name="T8" fmla="*/ 122277 w 266700"/>
                <a:gd name="T9" fmla="*/ 110777 h 116839"/>
                <a:gd name="T10" fmla="*/ 84099 w 266700"/>
                <a:gd name="T11" fmla="*/ 118341 h 116839"/>
                <a:gd name="T12" fmla="*/ 43157 w 266700"/>
                <a:gd name="T13" fmla="*/ 123068 h 116839"/>
                <a:gd name="T14" fmla="*/ 21821 w 266700"/>
                <a:gd name="T15" fmla="*/ 124286 h 116839"/>
                <a:gd name="T16" fmla="*/ 0 w 266700"/>
                <a:gd name="T17" fmla="*/ 124698 h 1168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6700"/>
                <a:gd name="T28" fmla="*/ 0 h 116839"/>
                <a:gd name="T29" fmla="*/ 266700 w 266700"/>
                <a:gd name="T30" fmla="*/ 116839 h 1168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6700" h="116839">
                  <a:moveTo>
                    <a:pt x="266090" y="0"/>
                  </a:moveTo>
                  <a:lnTo>
                    <a:pt x="252523" y="36921"/>
                  </a:lnTo>
                  <a:lnTo>
                    <a:pt x="214746" y="68993"/>
                  </a:lnTo>
                  <a:lnTo>
                    <a:pt x="173163" y="88705"/>
                  </a:lnTo>
                  <a:lnTo>
                    <a:pt x="122277" y="103791"/>
                  </a:lnTo>
                  <a:lnTo>
                    <a:pt x="84099" y="110877"/>
                  </a:lnTo>
                  <a:lnTo>
                    <a:pt x="43157" y="115306"/>
                  </a:lnTo>
                  <a:lnTo>
                    <a:pt x="21821" y="116448"/>
                  </a:lnTo>
                  <a:lnTo>
                    <a:pt x="0" y="11683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9" name="object 104"/>
            <p:cNvSpPr>
              <a:spLocks/>
            </p:cNvSpPr>
            <p:nvPr/>
          </p:nvSpPr>
          <p:spPr bwMode="auto">
            <a:xfrm>
              <a:off x="3108325" y="4935538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0" name="object 105"/>
            <p:cNvSpPr>
              <a:spLocks/>
            </p:cNvSpPr>
            <p:nvPr/>
          </p:nvSpPr>
          <p:spPr bwMode="auto">
            <a:xfrm>
              <a:off x="3108325" y="5192713"/>
              <a:ext cx="36513" cy="0"/>
            </a:xfrm>
            <a:custGeom>
              <a:avLst/>
              <a:gdLst>
                <a:gd name="T0" fmla="*/ 0 w 35560"/>
                <a:gd name="T1" fmla="*/ 48687 w 35560"/>
                <a:gd name="T2" fmla="*/ 0 60000 65536"/>
                <a:gd name="T3" fmla="*/ 0 60000 65536"/>
                <a:gd name="T4" fmla="*/ 0 w 35560"/>
                <a:gd name="T5" fmla="*/ 35560 w 35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5560">
                  <a:moveTo>
                    <a:pt x="0" y="0"/>
                  </a:moveTo>
                  <a:lnTo>
                    <a:pt x="3544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1" name="object 106"/>
            <p:cNvSpPr>
              <a:spLocks/>
            </p:cNvSpPr>
            <p:nvPr/>
          </p:nvSpPr>
          <p:spPr bwMode="auto">
            <a:xfrm>
              <a:off x="3097213" y="4943475"/>
              <a:ext cx="47625" cy="98425"/>
            </a:xfrm>
            <a:custGeom>
              <a:avLst/>
              <a:gdLst>
                <a:gd name="T0" fmla="*/ 0 w 48260"/>
                <a:gd name="T1" fmla="*/ 0 h 99695"/>
                <a:gd name="T2" fmla="*/ 415 w 48260"/>
                <a:gd name="T3" fmla="*/ 0 h 99695"/>
                <a:gd name="T4" fmla="*/ 857 w 48260"/>
                <a:gd name="T5" fmla="*/ 0 h 99695"/>
                <a:gd name="T6" fmla="*/ 1299 w 48260"/>
                <a:gd name="T7" fmla="*/ 0 h 99695"/>
                <a:gd name="T8" fmla="*/ 7897 w 48260"/>
                <a:gd name="T9" fmla="*/ 1330 h 99695"/>
                <a:gd name="T10" fmla="*/ 29985 w 48260"/>
                <a:gd name="T11" fmla="*/ 29764 h 99695"/>
                <a:gd name="T12" fmla="*/ 39673 w 48260"/>
                <a:gd name="T13" fmla="*/ 69437 h 99695"/>
                <a:gd name="T14" fmla="*/ 41145 w 48260"/>
                <a:gd name="T15" fmla="*/ 85034 h 996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260"/>
                <a:gd name="T25" fmla="*/ 0 h 99695"/>
                <a:gd name="T26" fmla="*/ 48260 w 48260"/>
                <a:gd name="T27" fmla="*/ 99695 h 9969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260" h="99695">
                  <a:moveTo>
                    <a:pt x="0" y="0"/>
                  </a:moveTo>
                  <a:lnTo>
                    <a:pt x="487" y="0"/>
                  </a:lnTo>
                  <a:lnTo>
                    <a:pt x="1005" y="0"/>
                  </a:lnTo>
                  <a:lnTo>
                    <a:pt x="1523" y="0"/>
                  </a:lnTo>
                  <a:lnTo>
                    <a:pt x="9259" y="1552"/>
                  </a:lnTo>
                  <a:lnTo>
                    <a:pt x="35150" y="34714"/>
                  </a:lnTo>
                  <a:lnTo>
                    <a:pt x="46507" y="80987"/>
                  </a:lnTo>
                  <a:lnTo>
                    <a:pt x="48233" y="9917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2" name="object 107"/>
            <p:cNvSpPr>
              <a:spLocks/>
            </p:cNvSpPr>
            <p:nvPr/>
          </p:nvSpPr>
          <p:spPr bwMode="auto">
            <a:xfrm>
              <a:off x="3105150" y="5057775"/>
              <a:ext cx="39688" cy="115888"/>
            </a:xfrm>
            <a:custGeom>
              <a:avLst/>
              <a:gdLst>
                <a:gd name="T0" fmla="*/ 30194 w 40639"/>
                <a:gd name="T1" fmla="*/ 0 h 115570"/>
                <a:gd name="T2" fmla="*/ 26156 w 40639"/>
                <a:gd name="T3" fmla="*/ 55868 h 115570"/>
                <a:gd name="T4" fmla="*/ 15410 w 40639"/>
                <a:gd name="T5" fmla="*/ 97956 h 115570"/>
                <a:gd name="T6" fmla="*/ 5528 w 40639"/>
                <a:gd name="T7" fmla="*/ 114960 h 115570"/>
                <a:gd name="T8" fmla="*/ 0 w 40639"/>
                <a:gd name="T9" fmla="*/ 119382 h 115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639"/>
                <a:gd name="T16" fmla="*/ 0 h 115570"/>
                <a:gd name="T17" fmla="*/ 40639 w 40639"/>
                <a:gd name="T18" fmla="*/ 115570 h 1155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639" h="115570">
                  <a:moveTo>
                    <a:pt x="40116" y="0"/>
                  </a:moveTo>
                  <a:lnTo>
                    <a:pt x="34752" y="54056"/>
                  </a:lnTo>
                  <a:lnTo>
                    <a:pt x="20474" y="94778"/>
                  </a:lnTo>
                  <a:lnTo>
                    <a:pt x="7345" y="111231"/>
                  </a:lnTo>
                  <a:lnTo>
                    <a:pt x="0" y="11550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3" name="object 108"/>
            <p:cNvSpPr>
              <a:spLocks/>
            </p:cNvSpPr>
            <p:nvPr/>
          </p:nvSpPr>
          <p:spPr bwMode="auto">
            <a:xfrm>
              <a:off x="3014663" y="4992688"/>
              <a:ext cx="117475" cy="0"/>
            </a:xfrm>
            <a:custGeom>
              <a:avLst/>
              <a:gdLst>
                <a:gd name="T0" fmla="*/ 110133 w 118110"/>
                <a:gd name="T1" fmla="*/ 0 w 118110"/>
                <a:gd name="T2" fmla="*/ 0 60000 65536"/>
                <a:gd name="T3" fmla="*/ 0 60000 65536"/>
                <a:gd name="T4" fmla="*/ 0 w 118110"/>
                <a:gd name="T5" fmla="*/ 118110 w 11811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18110">
                  <a:moveTo>
                    <a:pt x="117494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4" name="object 109"/>
            <p:cNvSpPr>
              <a:spLocks/>
            </p:cNvSpPr>
            <p:nvPr/>
          </p:nvSpPr>
          <p:spPr bwMode="auto">
            <a:xfrm>
              <a:off x="3711575" y="4605338"/>
              <a:ext cx="852488" cy="242887"/>
            </a:xfrm>
            <a:custGeom>
              <a:avLst/>
              <a:gdLst>
                <a:gd name="T0" fmla="*/ 0 w 852804"/>
                <a:gd name="T1" fmla="*/ 239115 h 243204"/>
                <a:gd name="T2" fmla="*/ 848705 w 852804"/>
                <a:gd name="T3" fmla="*/ 239115 h 243204"/>
                <a:gd name="T4" fmla="*/ 848705 w 852804"/>
                <a:gd name="T5" fmla="*/ 0 h 243204"/>
                <a:gd name="T6" fmla="*/ 0 w 852804"/>
                <a:gd name="T7" fmla="*/ 0 h 243204"/>
                <a:gd name="T8" fmla="*/ 0 w 852804"/>
                <a:gd name="T9" fmla="*/ 239115 h 243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2804"/>
                <a:gd name="T16" fmla="*/ 0 h 243204"/>
                <a:gd name="T17" fmla="*/ 852804 w 852804"/>
                <a:gd name="T18" fmla="*/ 243204 h 2432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2804" h="243204">
                  <a:moveTo>
                    <a:pt x="0" y="242887"/>
                  </a:moveTo>
                  <a:lnTo>
                    <a:pt x="852489" y="242887"/>
                  </a:lnTo>
                  <a:lnTo>
                    <a:pt x="852489" y="0"/>
                  </a:lnTo>
                  <a:lnTo>
                    <a:pt x="0" y="0"/>
                  </a:lnTo>
                  <a:lnTo>
                    <a:pt x="0" y="242887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0" name="object 110"/>
            <p:cNvSpPr txBox="1"/>
            <p:nvPr/>
          </p:nvSpPr>
          <p:spPr>
            <a:xfrm>
              <a:off x="4019550" y="4635500"/>
              <a:ext cx="273050" cy="2032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-5" dirty="0">
                  <a:latin typeface="Arial"/>
                  <a:cs typeface="Arial"/>
                </a:rPr>
                <a:t>PC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35946" name="object 111"/>
            <p:cNvSpPr>
              <a:spLocks/>
            </p:cNvSpPr>
            <p:nvPr/>
          </p:nvSpPr>
          <p:spPr bwMode="auto">
            <a:xfrm>
              <a:off x="5807075" y="4683125"/>
              <a:ext cx="112713" cy="87313"/>
            </a:xfrm>
            <a:custGeom>
              <a:avLst/>
              <a:gdLst>
                <a:gd name="T0" fmla="*/ 9066 w 113029"/>
                <a:gd name="T1" fmla="*/ 0 h 86995"/>
                <a:gd name="T2" fmla="*/ 5062 w 113029"/>
                <a:gd name="T3" fmla="*/ 11177 h 86995"/>
                <a:gd name="T4" fmla="*/ 2195 w 113029"/>
                <a:gd name="T5" fmla="*/ 23256 h 86995"/>
                <a:gd name="T6" fmla="*/ 499 w 113029"/>
                <a:gd name="T7" fmla="*/ 36743 h 86995"/>
                <a:gd name="T8" fmla="*/ 0 w 113029"/>
                <a:gd name="T9" fmla="*/ 52137 h 86995"/>
                <a:gd name="T10" fmla="*/ 1422 w 113029"/>
                <a:gd name="T11" fmla="*/ 65390 h 86995"/>
                <a:gd name="T12" fmla="*/ 4319 w 113029"/>
                <a:gd name="T13" fmla="*/ 78340 h 86995"/>
                <a:gd name="T14" fmla="*/ 8681 w 113029"/>
                <a:gd name="T15" fmla="*/ 90876 h 86995"/>
                <a:gd name="T16" fmla="*/ 108890 w 113029"/>
                <a:gd name="T17" fmla="*/ 45897 h 86995"/>
                <a:gd name="T18" fmla="*/ 9066 w 113029"/>
                <a:gd name="T19" fmla="*/ 0 h 869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5"/>
                <a:gd name="T32" fmla="*/ 113029 w 113029"/>
                <a:gd name="T33" fmla="*/ 86995 h 869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5">
                  <a:moveTo>
                    <a:pt x="9376" y="0"/>
                  </a:moveTo>
                  <a:lnTo>
                    <a:pt x="5234" y="10698"/>
                  </a:lnTo>
                  <a:lnTo>
                    <a:pt x="2267" y="22260"/>
                  </a:lnTo>
                  <a:lnTo>
                    <a:pt x="511" y="35169"/>
                  </a:lnTo>
                  <a:lnTo>
                    <a:pt x="0" y="49904"/>
                  </a:lnTo>
                  <a:lnTo>
                    <a:pt x="1470" y="62589"/>
                  </a:lnTo>
                  <a:lnTo>
                    <a:pt x="4463" y="74986"/>
                  </a:lnTo>
                  <a:lnTo>
                    <a:pt x="8978" y="86983"/>
                  </a:lnTo>
                  <a:lnTo>
                    <a:pt x="112610" y="43930"/>
                  </a:lnTo>
                  <a:lnTo>
                    <a:pt x="9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7" name="object 112"/>
            <p:cNvSpPr>
              <a:spLocks/>
            </p:cNvSpPr>
            <p:nvPr/>
          </p:nvSpPr>
          <p:spPr bwMode="auto">
            <a:xfrm>
              <a:off x="4562475" y="4738688"/>
              <a:ext cx="1243013" cy="0"/>
            </a:xfrm>
            <a:custGeom>
              <a:avLst/>
              <a:gdLst>
                <a:gd name="T0" fmla="*/ 0 w 1243329"/>
                <a:gd name="T1" fmla="*/ 1239279 w 1243329"/>
                <a:gd name="T2" fmla="*/ 0 60000 65536"/>
                <a:gd name="T3" fmla="*/ 0 60000 65536"/>
                <a:gd name="T4" fmla="*/ 0 w 1243329"/>
                <a:gd name="T5" fmla="*/ 1243329 w 124332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43329">
                  <a:moveTo>
                    <a:pt x="0" y="0"/>
                  </a:moveTo>
                  <a:lnTo>
                    <a:pt x="1243065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8" name="object 113"/>
            <p:cNvSpPr>
              <a:spLocks/>
            </p:cNvSpPr>
            <p:nvPr/>
          </p:nvSpPr>
          <p:spPr bwMode="auto">
            <a:xfrm>
              <a:off x="3595688" y="4683125"/>
              <a:ext cx="111125" cy="87313"/>
            </a:xfrm>
            <a:custGeom>
              <a:avLst/>
              <a:gdLst>
                <a:gd name="T0" fmla="*/ 9126 w 111125"/>
                <a:gd name="T1" fmla="*/ 0 h 87629"/>
                <a:gd name="T2" fmla="*/ 5064 w 111125"/>
                <a:gd name="T3" fmla="*/ 10251 h 87629"/>
                <a:gd name="T4" fmla="*/ 2149 w 111125"/>
                <a:gd name="T5" fmla="*/ 21328 h 87629"/>
                <a:gd name="T6" fmla="*/ 441 w 111125"/>
                <a:gd name="T7" fmla="*/ 33685 h 87629"/>
                <a:gd name="T8" fmla="*/ 0 w 111125"/>
                <a:gd name="T9" fmla="*/ 47784 h 87629"/>
                <a:gd name="T10" fmla="*/ 1449 w 111125"/>
                <a:gd name="T11" fmla="*/ 59944 h 87629"/>
                <a:gd name="T12" fmla="*/ 4374 w 111125"/>
                <a:gd name="T13" fmla="*/ 71827 h 87629"/>
                <a:gd name="T14" fmla="*/ 8738 w 111125"/>
                <a:gd name="T15" fmla="*/ 83331 h 87629"/>
                <a:gd name="T16" fmla="*/ 110968 w 111125"/>
                <a:gd name="T17" fmla="*/ 42106 h 87629"/>
                <a:gd name="T18" fmla="*/ 9126 w 111125"/>
                <a:gd name="T19" fmla="*/ 0 h 876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1125"/>
                <a:gd name="T31" fmla="*/ 0 h 87629"/>
                <a:gd name="T32" fmla="*/ 111125 w 111125"/>
                <a:gd name="T33" fmla="*/ 87629 h 876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1125" h="87629">
                  <a:moveTo>
                    <a:pt x="9126" y="0"/>
                  </a:moveTo>
                  <a:lnTo>
                    <a:pt x="5064" y="10705"/>
                  </a:lnTo>
                  <a:lnTo>
                    <a:pt x="2149" y="22272"/>
                  </a:lnTo>
                  <a:lnTo>
                    <a:pt x="441" y="35177"/>
                  </a:lnTo>
                  <a:lnTo>
                    <a:pt x="0" y="49901"/>
                  </a:lnTo>
                  <a:lnTo>
                    <a:pt x="1449" y="62601"/>
                  </a:lnTo>
                  <a:lnTo>
                    <a:pt x="4374" y="75013"/>
                  </a:lnTo>
                  <a:lnTo>
                    <a:pt x="8738" y="87024"/>
                  </a:lnTo>
                  <a:lnTo>
                    <a:pt x="110968" y="43971"/>
                  </a:lnTo>
                  <a:lnTo>
                    <a:pt x="91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9" name="object 114"/>
            <p:cNvSpPr>
              <a:spLocks/>
            </p:cNvSpPr>
            <p:nvPr/>
          </p:nvSpPr>
          <p:spPr bwMode="auto">
            <a:xfrm>
              <a:off x="2032000" y="4738688"/>
              <a:ext cx="1587500" cy="0"/>
            </a:xfrm>
            <a:custGeom>
              <a:avLst/>
              <a:gdLst>
                <a:gd name="T0" fmla="*/ 0 w 1587500"/>
                <a:gd name="T1" fmla="*/ 1587495 w 1587500"/>
                <a:gd name="T2" fmla="*/ 0 60000 65536"/>
                <a:gd name="T3" fmla="*/ 0 60000 65536"/>
                <a:gd name="T4" fmla="*/ 0 w 1587500"/>
                <a:gd name="T5" fmla="*/ 1587500 w 15875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587500">
                  <a:moveTo>
                    <a:pt x="0" y="0"/>
                  </a:moveTo>
                  <a:lnTo>
                    <a:pt x="1587495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0" name="object 115"/>
            <p:cNvSpPr>
              <a:spLocks/>
            </p:cNvSpPr>
            <p:nvPr/>
          </p:nvSpPr>
          <p:spPr bwMode="auto">
            <a:xfrm>
              <a:off x="3422650" y="5064125"/>
              <a:ext cx="555625" cy="4763"/>
            </a:xfrm>
            <a:custGeom>
              <a:avLst/>
              <a:gdLst>
                <a:gd name="T0" fmla="*/ 0 w 555625"/>
                <a:gd name="T1" fmla="*/ 0 h 5079"/>
                <a:gd name="T2" fmla="*/ 555619 w 555625"/>
                <a:gd name="T3" fmla="*/ 2177 h 5079"/>
                <a:gd name="T4" fmla="*/ 0 60000 65536"/>
                <a:gd name="T5" fmla="*/ 0 60000 65536"/>
                <a:gd name="T6" fmla="*/ 0 w 555625"/>
                <a:gd name="T7" fmla="*/ 0 h 5079"/>
                <a:gd name="T8" fmla="*/ 555625 w 555625"/>
                <a:gd name="T9" fmla="*/ 5079 h 50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55625" h="5079">
                  <a:moveTo>
                    <a:pt x="0" y="0"/>
                  </a:moveTo>
                  <a:lnTo>
                    <a:pt x="555619" y="470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1" name="object 116"/>
            <p:cNvSpPr>
              <a:spLocks/>
            </p:cNvSpPr>
            <p:nvPr/>
          </p:nvSpPr>
          <p:spPr bwMode="auto">
            <a:xfrm>
              <a:off x="3935413" y="4854575"/>
              <a:ext cx="87312" cy="111125"/>
            </a:xfrm>
            <a:custGeom>
              <a:avLst/>
              <a:gdLst>
                <a:gd name="T0" fmla="*/ 41632 w 87629"/>
                <a:gd name="T1" fmla="*/ 0 h 111125"/>
                <a:gd name="T2" fmla="*/ 0 w 87629"/>
                <a:gd name="T3" fmla="*/ 102059 h 111125"/>
                <a:gd name="T4" fmla="*/ 10170 w 87629"/>
                <a:gd name="T5" fmla="*/ 106006 h 111125"/>
                <a:gd name="T6" fmla="*/ 21247 w 87629"/>
                <a:gd name="T7" fmla="*/ 108819 h 111125"/>
                <a:gd name="T8" fmla="*/ 33723 w 87629"/>
                <a:gd name="T9" fmla="*/ 110467 h 111125"/>
                <a:gd name="T10" fmla="*/ 48082 w 87629"/>
                <a:gd name="T11" fmla="*/ 110922 h 111125"/>
                <a:gd name="T12" fmla="*/ 60215 w 87629"/>
                <a:gd name="T13" fmla="*/ 109368 h 111125"/>
                <a:gd name="T14" fmla="*/ 72076 w 87629"/>
                <a:gd name="T15" fmla="*/ 106335 h 111125"/>
                <a:gd name="T16" fmla="*/ 83567 w 87629"/>
                <a:gd name="T17" fmla="*/ 101858 h 111125"/>
                <a:gd name="T18" fmla="*/ 41632 w 87629"/>
                <a:gd name="T19" fmla="*/ 0 h 111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629"/>
                <a:gd name="T31" fmla="*/ 0 h 111125"/>
                <a:gd name="T32" fmla="*/ 87629 w 87629"/>
                <a:gd name="T33" fmla="*/ 111125 h 1111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629" h="111125">
                  <a:moveTo>
                    <a:pt x="43482" y="0"/>
                  </a:moveTo>
                  <a:lnTo>
                    <a:pt x="0" y="102059"/>
                  </a:lnTo>
                  <a:lnTo>
                    <a:pt x="10621" y="106006"/>
                  </a:lnTo>
                  <a:lnTo>
                    <a:pt x="22191" y="108819"/>
                  </a:lnTo>
                  <a:lnTo>
                    <a:pt x="35221" y="110467"/>
                  </a:lnTo>
                  <a:lnTo>
                    <a:pt x="50219" y="110922"/>
                  </a:lnTo>
                  <a:lnTo>
                    <a:pt x="62892" y="109368"/>
                  </a:lnTo>
                  <a:lnTo>
                    <a:pt x="75279" y="106335"/>
                  </a:lnTo>
                  <a:lnTo>
                    <a:pt x="87282" y="101858"/>
                  </a:lnTo>
                  <a:lnTo>
                    <a:pt x="434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2" name="object 117"/>
            <p:cNvSpPr>
              <a:spLocks/>
            </p:cNvSpPr>
            <p:nvPr/>
          </p:nvSpPr>
          <p:spPr bwMode="auto">
            <a:xfrm>
              <a:off x="3978275" y="4940300"/>
              <a:ext cx="0" cy="128588"/>
            </a:xfrm>
            <a:custGeom>
              <a:avLst/>
              <a:gdLst>
                <a:gd name="T0" fmla="*/ 124798 h 128904"/>
                <a:gd name="T1" fmla="*/ 0 h 128904"/>
                <a:gd name="T2" fmla="*/ 0 60000 65536"/>
                <a:gd name="T3" fmla="*/ 0 60000 65536"/>
                <a:gd name="T4" fmla="*/ 0 h 128904"/>
                <a:gd name="T5" fmla="*/ 128904 h 12890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8904">
                  <a:moveTo>
                    <a:pt x="0" y="128528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3" name="object 118"/>
            <p:cNvSpPr txBox="1">
              <a:spLocks noChangeArrowheads="1"/>
            </p:cNvSpPr>
            <p:nvPr/>
          </p:nvSpPr>
          <p:spPr bwMode="auto">
            <a:xfrm>
              <a:off x="3962400" y="5081588"/>
              <a:ext cx="2873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>
                  <a:latin typeface="Arial" charset="0"/>
                </a:rPr>
                <a:t>INR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5954" name="object 119"/>
            <p:cNvSpPr>
              <a:spLocks/>
            </p:cNvSpPr>
            <p:nvPr/>
          </p:nvSpPr>
          <p:spPr bwMode="auto">
            <a:xfrm>
              <a:off x="4440238" y="4854575"/>
              <a:ext cx="0" cy="209550"/>
            </a:xfrm>
            <a:custGeom>
              <a:avLst/>
              <a:gdLst>
                <a:gd name="T0" fmla="*/ 0 h 209550"/>
                <a:gd name="T1" fmla="*/ 209549 h 209550"/>
                <a:gd name="T2" fmla="*/ 0 60000 65536"/>
                <a:gd name="T3" fmla="*/ 0 60000 65536"/>
                <a:gd name="T4" fmla="*/ 0 h 209550"/>
                <a:gd name="T5" fmla="*/ 209550 h 20955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09550">
                  <a:moveTo>
                    <a:pt x="0" y="0"/>
                  </a:moveTo>
                  <a:lnTo>
                    <a:pt x="0" y="20954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5" name="object 120"/>
            <p:cNvSpPr>
              <a:spLocks/>
            </p:cNvSpPr>
            <p:nvPr/>
          </p:nvSpPr>
          <p:spPr bwMode="auto">
            <a:xfrm>
              <a:off x="4375150" y="4765675"/>
              <a:ext cx="130175" cy="69850"/>
            </a:xfrm>
            <a:custGeom>
              <a:avLst/>
              <a:gdLst>
                <a:gd name="T0" fmla="*/ 0 w 130810"/>
                <a:gd name="T1" fmla="*/ 62772 h 70485"/>
                <a:gd name="T2" fmla="*/ 55805 w 130810"/>
                <a:gd name="T3" fmla="*/ 0 h 70485"/>
                <a:gd name="T4" fmla="*/ 122913 w 130810"/>
                <a:gd name="T5" fmla="*/ 62772 h 70485"/>
                <a:gd name="T6" fmla="*/ 0 60000 65536"/>
                <a:gd name="T7" fmla="*/ 0 60000 65536"/>
                <a:gd name="T8" fmla="*/ 0 60000 65536"/>
                <a:gd name="T9" fmla="*/ 0 w 130810"/>
                <a:gd name="T10" fmla="*/ 0 h 70485"/>
                <a:gd name="T11" fmla="*/ 130810 w 130810"/>
                <a:gd name="T12" fmla="*/ 70485 h 704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810" h="70485">
                  <a:moveTo>
                    <a:pt x="0" y="69972"/>
                  </a:moveTo>
                  <a:lnTo>
                    <a:pt x="59161" y="0"/>
                  </a:lnTo>
                  <a:lnTo>
                    <a:pt x="130301" y="69972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6" name="object 121"/>
            <p:cNvSpPr>
              <a:spLocks/>
            </p:cNvSpPr>
            <p:nvPr/>
          </p:nvSpPr>
          <p:spPr bwMode="auto">
            <a:xfrm>
              <a:off x="3440113" y="5394325"/>
              <a:ext cx="1123950" cy="244475"/>
            </a:xfrm>
            <a:custGeom>
              <a:avLst/>
              <a:gdLst>
                <a:gd name="T0" fmla="*/ 0 w 1123950"/>
                <a:gd name="T1" fmla="*/ 244470 h 244475"/>
                <a:gd name="T2" fmla="*/ 1123949 w 1123950"/>
                <a:gd name="T3" fmla="*/ 244470 h 244475"/>
                <a:gd name="T4" fmla="*/ 1123949 w 1123950"/>
                <a:gd name="T5" fmla="*/ 0 h 244475"/>
                <a:gd name="T6" fmla="*/ 0 w 1123950"/>
                <a:gd name="T7" fmla="*/ 0 h 244475"/>
                <a:gd name="T8" fmla="*/ 0 w 1123950"/>
                <a:gd name="T9" fmla="*/ 244470 h 244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3950"/>
                <a:gd name="T16" fmla="*/ 0 h 244475"/>
                <a:gd name="T17" fmla="*/ 1123950 w 1123950"/>
                <a:gd name="T18" fmla="*/ 244475 h 2444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3950" h="244475">
                  <a:moveTo>
                    <a:pt x="0" y="244470"/>
                  </a:moveTo>
                  <a:lnTo>
                    <a:pt x="1123949" y="244470"/>
                  </a:lnTo>
                  <a:lnTo>
                    <a:pt x="1123949" y="0"/>
                  </a:lnTo>
                  <a:lnTo>
                    <a:pt x="0" y="0"/>
                  </a:lnTo>
                  <a:lnTo>
                    <a:pt x="0" y="244470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2" name="object 122"/>
            <p:cNvSpPr txBox="1"/>
            <p:nvPr/>
          </p:nvSpPr>
          <p:spPr>
            <a:xfrm>
              <a:off x="3892550" y="5427663"/>
              <a:ext cx="206375" cy="2032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5" dirty="0">
                  <a:latin typeface="Arial"/>
                  <a:cs typeface="Arial"/>
                </a:rPr>
                <a:t>IR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35958" name="object 123"/>
            <p:cNvSpPr>
              <a:spLocks/>
            </p:cNvSpPr>
            <p:nvPr/>
          </p:nvSpPr>
          <p:spPr bwMode="auto">
            <a:xfrm>
              <a:off x="5807075" y="5473700"/>
              <a:ext cx="112713" cy="87313"/>
            </a:xfrm>
            <a:custGeom>
              <a:avLst/>
              <a:gdLst>
                <a:gd name="T0" fmla="*/ 9066 w 113029"/>
                <a:gd name="T1" fmla="*/ 0 h 86995"/>
                <a:gd name="T2" fmla="*/ 5062 w 113029"/>
                <a:gd name="T3" fmla="*/ 11177 h 86995"/>
                <a:gd name="T4" fmla="*/ 2195 w 113029"/>
                <a:gd name="T5" fmla="*/ 23256 h 86995"/>
                <a:gd name="T6" fmla="*/ 499 w 113029"/>
                <a:gd name="T7" fmla="*/ 36743 h 86995"/>
                <a:gd name="T8" fmla="*/ 0 w 113029"/>
                <a:gd name="T9" fmla="*/ 52137 h 86995"/>
                <a:gd name="T10" fmla="*/ 1422 w 113029"/>
                <a:gd name="T11" fmla="*/ 65390 h 86995"/>
                <a:gd name="T12" fmla="*/ 4319 w 113029"/>
                <a:gd name="T13" fmla="*/ 78340 h 86995"/>
                <a:gd name="T14" fmla="*/ 8681 w 113029"/>
                <a:gd name="T15" fmla="*/ 90876 h 86995"/>
                <a:gd name="T16" fmla="*/ 108890 w 113029"/>
                <a:gd name="T17" fmla="*/ 45897 h 86995"/>
                <a:gd name="T18" fmla="*/ 9066 w 113029"/>
                <a:gd name="T19" fmla="*/ 0 h 869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5"/>
                <a:gd name="T32" fmla="*/ 113029 w 113029"/>
                <a:gd name="T33" fmla="*/ 86995 h 869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5">
                  <a:moveTo>
                    <a:pt x="9376" y="0"/>
                  </a:moveTo>
                  <a:lnTo>
                    <a:pt x="5234" y="10698"/>
                  </a:lnTo>
                  <a:lnTo>
                    <a:pt x="2267" y="22260"/>
                  </a:lnTo>
                  <a:lnTo>
                    <a:pt x="511" y="35169"/>
                  </a:lnTo>
                  <a:lnTo>
                    <a:pt x="0" y="49904"/>
                  </a:lnTo>
                  <a:lnTo>
                    <a:pt x="1470" y="62589"/>
                  </a:lnTo>
                  <a:lnTo>
                    <a:pt x="4463" y="74986"/>
                  </a:lnTo>
                  <a:lnTo>
                    <a:pt x="8978" y="86983"/>
                  </a:lnTo>
                  <a:lnTo>
                    <a:pt x="112610" y="43930"/>
                  </a:lnTo>
                  <a:lnTo>
                    <a:pt x="9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9" name="object 124"/>
            <p:cNvSpPr>
              <a:spLocks/>
            </p:cNvSpPr>
            <p:nvPr/>
          </p:nvSpPr>
          <p:spPr bwMode="auto">
            <a:xfrm>
              <a:off x="4556125" y="5527675"/>
              <a:ext cx="1249363" cy="0"/>
            </a:xfrm>
            <a:custGeom>
              <a:avLst/>
              <a:gdLst>
                <a:gd name="T0" fmla="*/ 0 w 1249679"/>
                <a:gd name="T1" fmla="*/ 1245650 w 1249679"/>
                <a:gd name="T2" fmla="*/ 0 60000 65536"/>
                <a:gd name="T3" fmla="*/ 0 60000 65536"/>
                <a:gd name="T4" fmla="*/ 0 w 1249679"/>
                <a:gd name="T5" fmla="*/ 1249679 w 1249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49679">
                  <a:moveTo>
                    <a:pt x="0" y="0"/>
                  </a:moveTo>
                  <a:lnTo>
                    <a:pt x="124943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0" name="object 125"/>
            <p:cNvSpPr>
              <a:spLocks/>
            </p:cNvSpPr>
            <p:nvPr/>
          </p:nvSpPr>
          <p:spPr bwMode="auto">
            <a:xfrm>
              <a:off x="2889250" y="5853113"/>
              <a:ext cx="746125" cy="6350"/>
            </a:xfrm>
            <a:custGeom>
              <a:avLst/>
              <a:gdLst>
                <a:gd name="T0" fmla="*/ 0 w 746125"/>
                <a:gd name="T1" fmla="*/ 0 h 6350"/>
                <a:gd name="T2" fmla="*/ 746125 w 746125"/>
                <a:gd name="T3" fmla="*/ 6348 h 6350"/>
                <a:gd name="T4" fmla="*/ 0 60000 65536"/>
                <a:gd name="T5" fmla="*/ 0 60000 65536"/>
                <a:gd name="T6" fmla="*/ 0 w 746125"/>
                <a:gd name="T7" fmla="*/ 0 h 6350"/>
                <a:gd name="T8" fmla="*/ 746125 w 746125"/>
                <a:gd name="T9" fmla="*/ 6350 h 63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6125" h="6350">
                  <a:moveTo>
                    <a:pt x="0" y="0"/>
                  </a:moveTo>
                  <a:lnTo>
                    <a:pt x="746125" y="634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1" name="object 126"/>
            <p:cNvSpPr>
              <a:spLocks/>
            </p:cNvSpPr>
            <p:nvPr/>
          </p:nvSpPr>
          <p:spPr bwMode="auto">
            <a:xfrm>
              <a:off x="3594100" y="5645150"/>
              <a:ext cx="87313" cy="109538"/>
            </a:xfrm>
            <a:custGeom>
              <a:avLst/>
              <a:gdLst>
                <a:gd name="T0" fmla="*/ 37842 w 88264"/>
                <a:gd name="T1" fmla="*/ 0 h 109854"/>
                <a:gd name="T2" fmla="*/ 0 w 88264"/>
                <a:gd name="T3" fmla="*/ 97643 h 109854"/>
                <a:gd name="T4" fmla="*/ 9333 w 88264"/>
                <a:gd name="T5" fmla="*/ 101190 h 109854"/>
                <a:gd name="T6" fmla="*/ 19551 w 88264"/>
                <a:gd name="T7" fmla="*/ 103717 h 109854"/>
                <a:gd name="T8" fmla="*/ 31092 w 88264"/>
                <a:gd name="T9" fmla="*/ 105193 h 109854"/>
                <a:gd name="T10" fmla="*/ 44393 w 88264"/>
                <a:gd name="T11" fmla="*/ 105582 h 109854"/>
                <a:gd name="T12" fmla="*/ 55557 w 88264"/>
                <a:gd name="T13" fmla="*/ 104084 h 109854"/>
                <a:gd name="T14" fmla="*/ 66461 w 88264"/>
                <a:gd name="T15" fmla="*/ 101228 h 109854"/>
                <a:gd name="T16" fmla="*/ 76973 w 88264"/>
                <a:gd name="T17" fmla="*/ 97039 h 109854"/>
                <a:gd name="T18" fmla="*/ 37842 w 88264"/>
                <a:gd name="T19" fmla="*/ 0 h 109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264"/>
                <a:gd name="T31" fmla="*/ 0 h 109854"/>
                <a:gd name="T32" fmla="*/ 88264 w 88264"/>
                <a:gd name="T33" fmla="*/ 109854 h 109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264" h="109854">
                  <a:moveTo>
                    <a:pt x="43094" y="0"/>
                  </a:moveTo>
                  <a:lnTo>
                    <a:pt x="0" y="101077"/>
                  </a:lnTo>
                  <a:lnTo>
                    <a:pt x="10629" y="104749"/>
                  </a:lnTo>
                  <a:lnTo>
                    <a:pt x="22265" y="107365"/>
                  </a:lnTo>
                  <a:lnTo>
                    <a:pt x="35407" y="108892"/>
                  </a:lnTo>
                  <a:lnTo>
                    <a:pt x="50557" y="109295"/>
                  </a:lnTo>
                  <a:lnTo>
                    <a:pt x="63270" y="107745"/>
                  </a:lnTo>
                  <a:lnTo>
                    <a:pt x="75687" y="104789"/>
                  </a:lnTo>
                  <a:lnTo>
                    <a:pt x="87656" y="100452"/>
                  </a:lnTo>
                  <a:lnTo>
                    <a:pt x="430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2" name="object 127"/>
            <p:cNvSpPr>
              <a:spLocks/>
            </p:cNvSpPr>
            <p:nvPr/>
          </p:nvSpPr>
          <p:spPr bwMode="auto">
            <a:xfrm>
              <a:off x="3635375" y="5732463"/>
              <a:ext cx="0" cy="127000"/>
            </a:xfrm>
            <a:custGeom>
              <a:avLst/>
              <a:gdLst>
                <a:gd name="T0" fmla="*/ 126994 h 127000"/>
                <a:gd name="T1" fmla="*/ 0 h 127000"/>
                <a:gd name="T2" fmla="*/ 0 60000 65536"/>
                <a:gd name="T3" fmla="*/ 0 60000 65536"/>
                <a:gd name="T4" fmla="*/ 0 h 127000"/>
                <a:gd name="T5" fmla="*/ 127000 h 1270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7000">
                  <a:moveTo>
                    <a:pt x="0" y="126994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8" name="object 128"/>
            <p:cNvSpPr txBox="1"/>
            <p:nvPr/>
          </p:nvSpPr>
          <p:spPr>
            <a:xfrm>
              <a:off x="3698875" y="5827713"/>
              <a:ext cx="2286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LD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964" name="object 129"/>
            <p:cNvSpPr>
              <a:spLocks/>
            </p:cNvSpPr>
            <p:nvPr/>
          </p:nvSpPr>
          <p:spPr bwMode="auto">
            <a:xfrm>
              <a:off x="4440238" y="5649913"/>
              <a:ext cx="0" cy="325437"/>
            </a:xfrm>
            <a:custGeom>
              <a:avLst/>
              <a:gdLst>
                <a:gd name="T0" fmla="*/ 0 h 325754"/>
                <a:gd name="T1" fmla="*/ 321664 h 325754"/>
                <a:gd name="T2" fmla="*/ 0 60000 65536"/>
                <a:gd name="T3" fmla="*/ 0 60000 65536"/>
                <a:gd name="T4" fmla="*/ 0 h 325754"/>
                <a:gd name="T5" fmla="*/ 325754 h 32575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25754">
                  <a:moveTo>
                    <a:pt x="0" y="0"/>
                  </a:moveTo>
                  <a:lnTo>
                    <a:pt x="0" y="32544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5" name="object 130"/>
            <p:cNvSpPr>
              <a:spLocks/>
            </p:cNvSpPr>
            <p:nvPr/>
          </p:nvSpPr>
          <p:spPr bwMode="auto">
            <a:xfrm>
              <a:off x="4379913" y="5557838"/>
              <a:ext cx="130175" cy="69850"/>
            </a:xfrm>
            <a:custGeom>
              <a:avLst/>
              <a:gdLst>
                <a:gd name="T0" fmla="*/ 0 w 130175"/>
                <a:gd name="T1" fmla="*/ 62720 h 70485"/>
                <a:gd name="T2" fmla="*/ 59192 w 130175"/>
                <a:gd name="T3" fmla="*/ 0 h 70485"/>
                <a:gd name="T4" fmla="*/ 130180 w 130175"/>
                <a:gd name="T5" fmla="*/ 62720 h 70485"/>
                <a:gd name="T6" fmla="*/ 0 60000 65536"/>
                <a:gd name="T7" fmla="*/ 0 60000 65536"/>
                <a:gd name="T8" fmla="*/ 0 60000 65536"/>
                <a:gd name="T9" fmla="*/ 0 w 130175"/>
                <a:gd name="T10" fmla="*/ 0 h 70485"/>
                <a:gd name="T11" fmla="*/ 130175 w 130175"/>
                <a:gd name="T12" fmla="*/ 70485 h 704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175" h="70485">
                  <a:moveTo>
                    <a:pt x="0" y="69915"/>
                  </a:moveTo>
                  <a:lnTo>
                    <a:pt x="59192" y="0"/>
                  </a:lnTo>
                  <a:lnTo>
                    <a:pt x="130180" y="6991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6" name="object 131"/>
            <p:cNvSpPr>
              <a:spLocks/>
            </p:cNvSpPr>
            <p:nvPr/>
          </p:nvSpPr>
          <p:spPr bwMode="auto">
            <a:xfrm>
              <a:off x="4445000" y="4400550"/>
              <a:ext cx="538163" cy="0"/>
            </a:xfrm>
            <a:custGeom>
              <a:avLst/>
              <a:gdLst>
                <a:gd name="T0" fmla="*/ 0 w 538479"/>
                <a:gd name="T1" fmla="*/ 534468 w 538479"/>
                <a:gd name="T2" fmla="*/ 0 60000 65536"/>
                <a:gd name="T3" fmla="*/ 0 60000 65536"/>
                <a:gd name="T4" fmla="*/ 0 w 538479"/>
                <a:gd name="T5" fmla="*/ 538479 w 5384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538479">
                  <a:moveTo>
                    <a:pt x="0" y="0"/>
                  </a:moveTo>
                  <a:lnTo>
                    <a:pt x="53824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7" name="object 132"/>
            <p:cNvSpPr>
              <a:spLocks/>
            </p:cNvSpPr>
            <p:nvPr/>
          </p:nvSpPr>
          <p:spPr bwMode="auto">
            <a:xfrm>
              <a:off x="4425950" y="5064125"/>
              <a:ext cx="539750" cy="0"/>
            </a:xfrm>
            <a:custGeom>
              <a:avLst/>
              <a:gdLst>
                <a:gd name="T0" fmla="*/ 0 w 540385"/>
                <a:gd name="T1" fmla="*/ 532207 w 540385"/>
                <a:gd name="T2" fmla="*/ 0 60000 65536"/>
                <a:gd name="T3" fmla="*/ 0 60000 65536"/>
                <a:gd name="T4" fmla="*/ 0 w 540385"/>
                <a:gd name="T5" fmla="*/ 540385 w 54038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540385">
                  <a:moveTo>
                    <a:pt x="0" y="0"/>
                  </a:moveTo>
                  <a:lnTo>
                    <a:pt x="53977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8" name="object 133"/>
            <p:cNvSpPr>
              <a:spLocks/>
            </p:cNvSpPr>
            <p:nvPr/>
          </p:nvSpPr>
          <p:spPr bwMode="auto">
            <a:xfrm>
              <a:off x="4983163" y="4406900"/>
              <a:ext cx="0" cy="1557338"/>
            </a:xfrm>
            <a:custGeom>
              <a:avLst/>
              <a:gdLst>
                <a:gd name="T0" fmla="*/ 0 h 1557654"/>
                <a:gd name="T1" fmla="*/ 1553551 h 1557654"/>
                <a:gd name="T2" fmla="*/ 0 60000 65536"/>
                <a:gd name="T3" fmla="*/ 0 60000 65536"/>
                <a:gd name="T4" fmla="*/ 0 h 1557654"/>
                <a:gd name="T5" fmla="*/ 1557654 h 155765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557654">
                  <a:moveTo>
                    <a:pt x="0" y="0"/>
                  </a:moveTo>
                  <a:lnTo>
                    <a:pt x="0" y="1557338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9" name="object 134"/>
            <p:cNvSpPr>
              <a:spLocks/>
            </p:cNvSpPr>
            <p:nvPr/>
          </p:nvSpPr>
          <p:spPr bwMode="auto">
            <a:xfrm>
              <a:off x="4445000" y="5981700"/>
              <a:ext cx="650875" cy="0"/>
            </a:xfrm>
            <a:custGeom>
              <a:avLst/>
              <a:gdLst>
                <a:gd name="T0" fmla="*/ 0 w 651510"/>
                <a:gd name="T1" fmla="*/ 643328 w 651510"/>
                <a:gd name="T2" fmla="*/ 0 60000 65536"/>
                <a:gd name="T3" fmla="*/ 0 60000 65536"/>
                <a:gd name="T4" fmla="*/ 0 w 651510"/>
                <a:gd name="T5" fmla="*/ 651510 w 65151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51510">
                  <a:moveTo>
                    <a:pt x="0" y="0"/>
                  </a:moveTo>
                  <a:lnTo>
                    <a:pt x="65090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5" name="object 135"/>
            <p:cNvSpPr txBox="1"/>
            <p:nvPr/>
          </p:nvSpPr>
          <p:spPr>
            <a:xfrm>
              <a:off x="5230813" y="5892800"/>
              <a:ext cx="441325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Clo</a:t>
              </a:r>
              <a:r>
                <a:rPr sz="1200" b="1" spc="-10" dirty="0">
                  <a:latin typeface="Arial"/>
                  <a:cs typeface="Arial"/>
                </a:rPr>
                <a:t>c</a:t>
              </a:r>
              <a:r>
                <a:rPr sz="1200" b="1" dirty="0">
                  <a:latin typeface="Arial"/>
                  <a:cs typeface="Arial"/>
                </a:rPr>
                <a:t>k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971" name="object 136"/>
            <p:cNvSpPr txBox="1">
              <a:spLocks noChangeArrowheads="1"/>
            </p:cNvSpPr>
            <p:nvPr/>
          </p:nvSpPr>
          <p:spPr bwMode="auto">
            <a:xfrm>
              <a:off x="5921375" y="4000500"/>
              <a:ext cx="1095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>
                  <a:latin typeface="Arial" charset="0"/>
                </a:rPr>
                <a:t>1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5972" name="object 137"/>
            <p:cNvSpPr txBox="1">
              <a:spLocks noChangeArrowheads="1"/>
            </p:cNvSpPr>
            <p:nvPr/>
          </p:nvSpPr>
          <p:spPr bwMode="auto">
            <a:xfrm>
              <a:off x="5932488" y="4664075"/>
              <a:ext cx="109537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>
                  <a:latin typeface="Arial" charset="0"/>
                </a:rPr>
                <a:t>2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5973" name="object 138"/>
            <p:cNvSpPr txBox="1">
              <a:spLocks noChangeArrowheads="1"/>
            </p:cNvSpPr>
            <p:nvPr/>
          </p:nvSpPr>
          <p:spPr bwMode="auto">
            <a:xfrm>
              <a:off x="5940425" y="5454650"/>
              <a:ext cx="1095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>
                  <a:latin typeface="Arial" charset="0"/>
                </a:rPr>
                <a:t>5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5974" name="object 139"/>
            <p:cNvSpPr>
              <a:spLocks/>
            </p:cNvSpPr>
            <p:nvPr/>
          </p:nvSpPr>
          <p:spPr bwMode="auto">
            <a:xfrm>
              <a:off x="2017713" y="6121400"/>
              <a:ext cx="3916362" cy="0"/>
            </a:xfrm>
            <a:custGeom>
              <a:avLst/>
              <a:gdLst>
                <a:gd name="T0" fmla="*/ 3912522 w 3916679"/>
                <a:gd name="T1" fmla="*/ 0 w 3916679"/>
                <a:gd name="T2" fmla="*/ 0 60000 65536"/>
                <a:gd name="T3" fmla="*/ 0 60000 65536"/>
                <a:gd name="T4" fmla="*/ 0 w 3916679"/>
                <a:gd name="T5" fmla="*/ 3916679 w 3916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916679">
                  <a:moveTo>
                    <a:pt x="3916314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0" name="object 140"/>
            <p:cNvSpPr txBox="1"/>
            <p:nvPr/>
          </p:nvSpPr>
          <p:spPr>
            <a:xfrm>
              <a:off x="3562350" y="6100763"/>
              <a:ext cx="998538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Commo</a:t>
              </a:r>
              <a:r>
                <a:rPr sz="1200" b="1" dirty="0">
                  <a:latin typeface="Arial"/>
                  <a:cs typeface="Arial"/>
                </a:rPr>
                <a:t>n</a:t>
              </a:r>
              <a:r>
                <a:rPr sz="1200" b="1" spc="20" dirty="0">
                  <a:latin typeface="Times New Roman"/>
                  <a:cs typeface="Times New Roman"/>
                </a:rPr>
                <a:t> </a:t>
              </a:r>
              <a:r>
                <a:rPr sz="1200" b="1" spc="-10" dirty="0">
                  <a:latin typeface="Arial"/>
                  <a:cs typeface="Arial"/>
                </a:rPr>
                <a:t>bus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976" name="object 141"/>
            <p:cNvSpPr>
              <a:spLocks/>
            </p:cNvSpPr>
            <p:nvPr/>
          </p:nvSpPr>
          <p:spPr bwMode="auto">
            <a:xfrm>
              <a:off x="1897063" y="6249988"/>
              <a:ext cx="4176712" cy="0"/>
            </a:xfrm>
            <a:custGeom>
              <a:avLst/>
              <a:gdLst>
                <a:gd name="T0" fmla="*/ 4172856 w 4177029"/>
                <a:gd name="T1" fmla="*/ 0 w 4177029"/>
                <a:gd name="T2" fmla="*/ 0 60000 65536"/>
                <a:gd name="T3" fmla="*/ 0 60000 65536"/>
                <a:gd name="T4" fmla="*/ 0 w 4177029"/>
                <a:gd name="T5" fmla="*/ 4177029 w 417702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177029">
                  <a:moveTo>
                    <a:pt x="4176649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7" name="object 142"/>
            <p:cNvSpPr>
              <a:spLocks/>
            </p:cNvSpPr>
            <p:nvPr/>
          </p:nvSpPr>
          <p:spPr bwMode="auto">
            <a:xfrm>
              <a:off x="2027238" y="2897188"/>
              <a:ext cx="0" cy="3230562"/>
            </a:xfrm>
            <a:custGeom>
              <a:avLst/>
              <a:gdLst>
                <a:gd name="T0" fmla="*/ 0 h 3230879"/>
                <a:gd name="T1" fmla="*/ 3226836 h 3230879"/>
                <a:gd name="T2" fmla="*/ 0 60000 65536"/>
                <a:gd name="T3" fmla="*/ 0 60000 65536"/>
                <a:gd name="T4" fmla="*/ 0 h 3230879"/>
                <a:gd name="T5" fmla="*/ 3230879 h 323087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230879">
                  <a:moveTo>
                    <a:pt x="0" y="0"/>
                  </a:moveTo>
                  <a:lnTo>
                    <a:pt x="0" y="323062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8" name="object 143"/>
            <p:cNvSpPr>
              <a:spLocks/>
            </p:cNvSpPr>
            <p:nvPr/>
          </p:nvSpPr>
          <p:spPr bwMode="auto">
            <a:xfrm>
              <a:off x="1895475" y="2897188"/>
              <a:ext cx="0" cy="3365500"/>
            </a:xfrm>
            <a:custGeom>
              <a:avLst/>
              <a:gdLst>
                <a:gd name="T0" fmla="*/ 0 h 3366135"/>
                <a:gd name="T1" fmla="*/ 3357953 h 3366135"/>
                <a:gd name="T2" fmla="*/ 0 60000 65536"/>
                <a:gd name="T3" fmla="*/ 0 60000 65536"/>
                <a:gd name="T4" fmla="*/ 0 h 3366135"/>
                <a:gd name="T5" fmla="*/ 3366135 h 336613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366135">
                  <a:moveTo>
                    <a:pt x="0" y="0"/>
                  </a:moveTo>
                  <a:lnTo>
                    <a:pt x="0" y="3365561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9" name="object 144"/>
            <p:cNvSpPr>
              <a:spLocks/>
            </p:cNvSpPr>
            <p:nvPr/>
          </p:nvSpPr>
          <p:spPr bwMode="auto">
            <a:xfrm>
              <a:off x="1901825" y="2854325"/>
              <a:ext cx="117475" cy="71438"/>
            </a:xfrm>
            <a:custGeom>
              <a:avLst/>
              <a:gdLst>
                <a:gd name="T0" fmla="*/ 0 w 117475"/>
                <a:gd name="T1" fmla="*/ 33844 h 71755"/>
                <a:gd name="T2" fmla="*/ 34931 w 117475"/>
                <a:gd name="T3" fmla="*/ 2905 h 71755"/>
                <a:gd name="T4" fmla="*/ 58805 w 117475"/>
                <a:gd name="T5" fmla="*/ 0 h 71755"/>
                <a:gd name="T6" fmla="*/ 76018 w 117475"/>
                <a:gd name="T7" fmla="*/ 1479 h 71755"/>
                <a:gd name="T8" fmla="*/ 112491 w 117475"/>
                <a:gd name="T9" fmla="*/ 20180 h 71755"/>
                <a:gd name="T10" fmla="*/ 117479 w 117475"/>
                <a:gd name="T11" fmla="*/ 33844 h 71755"/>
                <a:gd name="T12" fmla="*/ 82556 w 117475"/>
                <a:gd name="T13" fmla="*/ 64911 h 71755"/>
                <a:gd name="T14" fmla="*/ 58805 w 117475"/>
                <a:gd name="T15" fmla="*/ 67805 h 71755"/>
                <a:gd name="T16" fmla="*/ 13945 w 117475"/>
                <a:gd name="T17" fmla="*/ 55825 h 71755"/>
                <a:gd name="T18" fmla="*/ 467 w 117475"/>
                <a:gd name="T19" fmla="*/ 38155 h 71755"/>
                <a:gd name="T20" fmla="*/ 0 w 117475"/>
                <a:gd name="T21" fmla="*/ 33844 h 717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7475"/>
                <a:gd name="T34" fmla="*/ 0 h 71755"/>
                <a:gd name="T35" fmla="*/ 117475 w 117475"/>
                <a:gd name="T36" fmla="*/ 71755 h 717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7475" h="71755">
                  <a:moveTo>
                    <a:pt x="0" y="35692"/>
                  </a:moveTo>
                  <a:lnTo>
                    <a:pt x="34931" y="3062"/>
                  </a:lnTo>
                  <a:lnTo>
                    <a:pt x="58805" y="0"/>
                  </a:lnTo>
                  <a:lnTo>
                    <a:pt x="76018" y="1563"/>
                  </a:lnTo>
                  <a:lnTo>
                    <a:pt x="112491" y="21282"/>
                  </a:lnTo>
                  <a:lnTo>
                    <a:pt x="117479" y="35692"/>
                  </a:lnTo>
                  <a:lnTo>
                    <a:pt x="82556" y="68452"/>
                  </a:lnTo>
                  <a:lnTo>
                    <a:pt x="58805" y="71506"/>
                  </a:lnTo>
                  <a:lnTo>
                    <a:pt x="13945" y="58872"/>
                  </a:lnTo>
                  <a:lnTo>
                    <a:pt x="467" y="40237"/>
                  </a:lnTo>
                  <a:lnTo>
                    <a:pt x="0" y="35692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5" name="object 145"/>
            <p:cNvSpPr txBox="1"/>
            <p:nvPr/>
          </p:nvSpPr>
          <p:spPr>
            <a:xfrm>
              <a:off x="2146300" y="194468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6" name="object 146"/>
            <p:cNvSpPr txBox="1"/>
            <p:nvPr/>
          </p:nvSpPr>
          <p:spPr>
            <a:xfrm>
              <a:off x="2146300" y="232568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982" name="object 147"/>
            <p:cNvSpPr>
              <a:spLocks/>
            </p:cNvSpPr>
            <p:nvPr/>
          </p:nvSpPr>
          <p:spPr bwMode="auto">
            <a:xfrm>
              <a:off x="3322638" y="5473700"/>
              <a:ext cx="112712" cy="87313"/>
            </a:xfrm>
            <a:custGeom>
              <a:avLst/>
              <a:gdLst>
                <a:gd name="T0" fmla="*/ 8919 w 113029"/>
                <a:gd name="T1" fmla="*/ 0 h 86995"/>
                <a:gd name="T2" fmla="*/ 4930 w 113029"/>
                <a:gd name="T3" fmla="*/ 11176 h 86995"/>
                <a:gd name="T4" fmla="*/ 2075 w 113029"/>
                <a:gd name="T5" fmla="*/ 23252 h 86995"/>
                <a:gd name="T6" fmla="*/ 416 w 113029"/>
                <a:gd name="T7" fmla="*/ 36729 h 86995"/>
                <a:gd name="T8" fmla="*/ 0 w 113029"/>
                <a:gd name="T9" fmla="*/ 52107 h 86995"/>
                <a:gd name="T10" fmla="*/ 1409 w 113029"/>
                <a:gd name="T11" fmla="*/ 65370 h 86995"/>
                <a:gd name="T12" fmla="*/ 4263 w 113029"/>
                <a:gd name="T13" fmla="*/ 78330 h 86995"/>
                <a:gd name="T14" fmla="*/ 8536 w 113029"/>
                <a:gd name="T15" fmla="*/ 90875 h 86995"/>
                <a:gd name="T16" fmla="*/ 108732 w 113029"/>
                <a:gd name="T17" fmla="*/ 45896 h 86995"/>
                <a:gd name="T18" fmla="*/ 8919 w 113029"/>
                <a:gd name="T19" fmla="*/ 0 h 869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3029"/>
                <a:gd name="T31" fmla="*/ 0 h 86995"/>
                <a:gd name="T32" fmla="*/ 113029 w 113029"/>
                <a:gd name="T33" fmla="*/ 86995 h 869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3029" h="86995">
                  <a:moveTo>
                    <a:pt x="9225" y="0"/>
                  </a:moveTo>
                  <a:lnTo>
                    <a:pt x="5098" y="10697"/>
                  </a:lnTo>
                  <a:lnTo>
                    <a:pt x="2147" y="22256"/>
                  </a:lnTo>
                  <a:lnTo>
                    <a:pt x="428" y="35156"/>
                  </a:lnTo>
                  <a:lnTo>
                    <a:pt x="0" y="49875"/>
                  </a:lnTo>
                  <a:lnTo>
                    <a:pt x="1457" y="62570"/>
                  </a:lnTo>
                  <a:lnTo>
                    <a:pt x="4407" y="74976"/>
                  </a:lnTo>
                  <a:lnTo>
                    <a:pt x="8828" y="86982"/>
                  </a:lnTo>
                  <a:lnTo>
                    <a:pt x="112460" y="43929"/>
                  </a:lnTo>
                  <a:lnTo>
                    <a:pt x="9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3" name="object 148"/>
            <p:cNvSpPr>
              <a:spLocks/>
            </p:cNvSpPr>
            <p:nvPr/>
          </p:nvSpPr>
          <p:spPr bwMode="auto">
            <a:xfrm>
              <a:off x="2032000" y="5527675"/>
              <a:ext cx="1290638" cy="0"/>
            </a:xfrm>
            <a:custGeom>
              <a:avLst/>
              <a:gdLst>
                <a:gd name="T0" fmla="*/ 0 w 1290954"/>
                <a:gd name="T1" fmla="*/ 1286926 w 1290954"/>
                <a:gd name="T2" fmla="*/ 0 60000 65536"/>
                <a:gd name="T3" fmla="*/ 0 60000 65536"/>
                <a:gd name="T4" fmla="*/ 0 w 1290954"/>
                <a:gd name="T5" fmla="*/ 1290954 w 129095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90954">
                  <a:moveTo>
                    <a:pt x="0" y="0"/>
                  </a:moveTo>
                  <a:lnTo>
                    <a:pt x="1290712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4" name="object 149"/>
            <p:cNvSpPr>
              <a:spLocks/>
            </p:cNvSpPr>
            <p:nvPr/>
          </p:nvSpPr>
          <p:spPr bwMode="auto">
            <a:xfrm>
              <a:off x="4683125" y="2012950"/>
              <a:ext cx="46038" cy="33338"/>
            </a:xfrm>
            <a:custGeom>
              <a:avLst/>
              <a:gdLst>
                <a:gd name="T0" fmla="*/ 21172 w 46354"/>
                <a:gd name="T1" fmla="*/ 0 h 33655"/>
                <a:gd name="T2" fmla="*/ 17589 w 46354"/>
                <a:gd name="T3" fmla="*/ 213 h 33655"/>
                <a:gd name="T4" fmla="*/ 5045 w 46354"/>
                <a:gd name="T5" fmla="*/ 5224 h 33655"/>
                <a:gd name="T6" fmla="*/ 0 w 46354"/>
                <a:gd name="T7" fmla="*/ 14828 h 33655"/>
                <a:gd name="T8" fmla="*/ 319 w 46354"/>
                <a:gd name="T9" fmla="*/ 17432 h 33655"/>
                <a:gd name="T10" fmla="*/ 7474 w 46354"/>
                <a:gd name="T11" fmla="*/ 26255 h 33655"/>
                <a:gd name="T12" fmla="*/ 21172 w 46354"/>
                <a:gd name="T13" fmla="*/ 29793 h 33655"/>
                <a:gd name="T14" fmla="*/ 24953 w 46354"/>
                <a:gd name="T15" fmla="*/ 29557 h 33655"/>
                <a:gd name="T16" fmla="*/ 37423 w 46354"/>
                <a:gd name="T17" fmla="*/ 24492 h 33655"/>
                <a:gd name="T18" fmla="*/ 42454 w 46354"/>
                <a:gd name="T19" fmla="*/ 14828 h 33655"/>
                <a:gd name="T20" fmla="*/ 42133 w 46354"/>
                <a:gd name="T21" fmla="*/ 12255 h 33655"/>
                <a:gd name="T22" fmla="*/ 34910 w 46354"/>
                <a:gd name="T23" fmla="*/ 3524 h 33655"/>
                <a:gd name="T24" fmla="*/ 21172 w 46354"/>
                <a:gd name="T25" fmla="*/ 0 h 336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4"/>
                <a:gd name="T40" fmla="*/ 0 h 33655"/>
                <a:gd name="T41" fmla="*/ 46354 w 46354"/>
                <a:gd name="T42" fmla="*/ 33655 h 336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4" h="33655">
                  <a:moveTo>
                    <a:pt x="22981" y="0"/>
                  </a:moveTo>
                  <a:lnTo>
                    <a:pt x="19094" y="237"/>
                  </a:lnTo>
                  <a:lnTo>
                    <a:pt x="5477" y="5854"/>
                  </a:lnTo>
                  <a:lnTo>
                    <a:pt x="0" y="16611"/>
                  </a:lnTo>
                  <a:lnTo>
                    <a:pt x="343" y="19528"/>
                  </a:lnTo>
                  <a:lnTo>
                    <a:pt x="8113" y="29412"/>
                  </a:lnTo>
                  <a:lnTo>
                    <a:pt x="22981" y="33375"/>
                  </a:lnTo>
                  <a:lnTo>
                    <a:pt x="27087" y="33111"/>
                  </a:lnTo>
                  <a:lnTo>
                    <a:pt x="40624" y="27437"/>
                  </a:lnTo>
                  <a:lnTo>
                    <a:pt x="46085" y="16611"/>
                  </a:lnTo>
                  <a:lnTo>
                    <a:pt x="45736" y="13730"/>
                  </a:lnTo>
                  <a:lnTo>
                    <a:pt x="37897" y="3947"/>
                  </a:lnTo>
                  <a:lnTo>
                    <a:pt x="229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5" name="object 150"/>
            <p:cNvSpPr>
              <a:spLocks/>
            </p:cNvSpPr>
            <p:nvPr/>
          </p:nvSpPr>
          <p:spPr bwMode="auto">
            <a:xfrm>
              <a:off x="4683125" y="2012950"/>
              <a:ext cx="46038" cy="33338"/>
            </a:xfrm>
            <a:custGeom>
              <a:avLst/>
              <a:gdLst>
                <a:gd name="T0" fmla="*/ 0 w 46354"/>
                <a:gd name="T1" fmla="*/ 14828 h 33655"/>
                <a:gd name="T2" fmla="*/ 5045 w 46354"/>
                <a:gd name="T3" fmla="*/ 5224 h 33655"/>
                <a:gd name="T4" fmla="*/ 17589 w 46354"/>
                <a:gd name="T5" fmla="*/ 213 h 33655"/>
                <a:gd name="T6" fmla="*/ 21172 w 46354"/>
                <a:gd name="T7" fmla="*/ 0 h 33655"/>
                <a:gd name="T8" fmla="*/ 34910 w 46354"/>
                <a:gd name="T9" fmla="*/ 3524 h 33655"/>
                <a:gd name="T10" fmla="*/ 42133 w 46354"/>
                <a:gd name="T11" fmla="*/ 12255 h 33655"/>
                <a:gd name="T12" fmla="*/ 42454 w 46354"/>
                <a:gd name="T13" fmla="*/ 14828 h 33655"/>
                <a:gd name="T14" fmla="*/ 37423 w 46354"/>
                <a:gd name="T15" fmla="*/ 24492 h 33655"/>
                <a:gd name="T16" fmla="*/ 24953 w 46354"/>
                <a:gd name="T17" fmla="*/ 29557 h 33655"/>
                <a:gd name="T18" fmla="*/ 21172 w 46354"/>
                <a:gd name="T19" fmla="*/ 29793 h 33655"/>
                <a:gd name="T20" fmla="*/ 7474 w 46354"/>
                <a:gd name="T21" fmla="*/ 26255 h 33655"/>
                <a:gd name="T22" fmla="*/ 319 w 46354"/>
                <a:gd name="T23" fmla="*/ 17432 h 33655"/>
                <a:gd name="T24" fmla="*/ 0 w 46354"/>
                <a:gd name="T25" fmla="*/ 14828 h 336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4"/>
                <a:gd name="T40" fmla="*/ 0 h 33655"/>
                <a:gd name="T41" fmla="*/ 46354 w 46354"/>
                <a:gd name="T42" fmla="*/ 33655 h 336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4" h="33655">
                  <a:moveTo>
                    <a:pt x="0" y="16611"/>
                  </a:moveTo>
                  <a:lnTo>
                    <a:pt x="5477" y="5854"/>
                  </a:lnTo>
                  <a:lnTo>
                    <a:pt x="19094" y="237"/>
                  </a:lnTo>
                  <a:lnTo>
                    <a:pt x="22981" y="0"/>
                  </a:lnTo>
                  <a:lnTo>
                    <a:pt x="37897" y="3947"/>
                  </a:lnTo>
                  <a:lnTo>
                    <a:pt x="45736" y="13730"/>
                  </a:lnTo>
                  <a:lnTo>
                    <a:pt x="46085" y="16611"/>
                  </a:lnTo>
                  <a:lnTo>
                    <a:pt x="40624" y="27437"/>
                  </a:lnTo>
                  <a:lnTo>
                    <a:pt x="27087" y="33111"/>
                  </a:lnTo>
                  <a:lnTo>
                    <a:pt x="22981" y="33375"/>
                  </a:lnTo>
                  <a:lnTo>
                    <a:pt x="8113" y="29412"/>
                  </a:lnTo>
                  <a:lnTo>
                    <a:pt x="343" y="19528"/>
                  </a:lnTo>
                  <a:lnTo>
                    <a:pt x="0" y="16611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6" name="object 151"/>
            <p:cNvSpPr>
              <a:spLocks/>
            </p:cNvSpPr>
            <p:nvPr/>
          </p:nvSpPr>
          <p:spPr bwMode="auto">
            <a:xfrm>
              <a:off x="4683125" y="2349500"/>
              <a:ext cx="46038" cy="34925"/>
            </a:xfrm>
            <a:custGeom>
              <a:avLst/>
              <a:gdLst>
                <a:gd name="T0" fmla="*/ 21172 w 46354"/>
                <a:gd name="T1" fmla="*/ 0 h 34925"/>
                <a:gd name="T2" fmla="*/ 17026 w 46354"/>
                <a:gd name="T3" fmla="*/ 336 h 34925"/>
                <a:gd name="T4" fmla="*/ 4868 w 46354"/>
                <a:gd name="T5" fmla="*/ 6357 h 34925"/>
                <a:gd name="T6" fmla="*/ 0 w 46354"/>
                <a:gd name="T7" fmla="*/ 17525 h 34925"/>
                <a:gd name="T8" fmla="*/ 386 w 46354"/>
                <a:gd name="T9" fmla="*/ 20848 h 34925"/>
                <a:gd name="T10" fmla="*/ 7621 w 46354"/>
                <a:gd name="T11" fmla="*/ 30880 h 34925"/>
                <a:gd name="T12" fmla="*/ 21172 w 46354"/>
                <a:gd name="T13" fmla="*/ 34930 h 34925"/>
                <a:gd name="T14" fmla="*/ 25343 w 46354"/>
                <a:gd name="T15" fmla="*/ 34590 h 34925"/>
                <a:gd name="T16" fmla="*/ 37546 w 46354"/>
                <a:gd name="T17" fmla="*/ 28598 h 34925"/>
                <a:gd name="T18" fmla="*/ 42454 w 46354"/>
                <a:gd name="T19" fmla="*/ 17525 h 34925"/>
                <a:gd name="T20" fmla="*/ 42026 w 46354"/>
                <a:gd name="T21" fmla="*/ 14031 h 34925"/>
                <a:gd name="T22" fmla="*/ 34701 w 46354"/>
                <a:gd name="T23" fmla="*/ 4025 h 34925"/>
                <a:gd name="T24" fmla="*/ 21172 w 46354"/>
                <a:gd name="T25" fmla="*/ 0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4"/>
                <a:gd name="T40" fmla="*/ 0 h 34925"/>
                <a:gd name="T41" fmla="*/ 46354 w 46354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4" h="34925">
                  <a:moveTo>
                    <a:pt x="22981" y="0"/>
                  </a:moveTo>
                  <a:lnTo>
                    <a:pt x="18482" y="336"/>
                  </a:lnTo>
                  <a:lnTo>
                    <a:pt x="5285" y="6357"/>
                  </a:lnTo>
                  <a:lnTo>
                    <a:pt x="0" y="17525"/>
                  </a:lnTo>
                  <a:lnTo>
                    <a:pt x="422" y="20848"/>
                  </a:lnTo>
                  <a:lnTo>
                    <a:pt x="8273" y="30880"/>
                  </a:lnTo>
                  <a:lnTo>
                    <a:pt x="22981" y="34930"/>
                  </a:lnTo>
                  <a:lnTo>
                    <a:pt x="27511" y="34590"/>
                  </a:lnTo>
                  <a:lnTo>
                    <a:pt x="40758" y="28598"/>
                  </a:lnTo>
                  <a:lnTo>
                    <a:pt x="46085" y="17525"/>
                  </a:lnTo>
                  <a:lnTo>
                    <a:pt x="45620" y="14031"/>
                  </a:lnTo>
                  <a:lnTo>
                    <a:pt x="37669" y="4025"/>
                  </a:lnTo>
                  <a:lnTo>
                    <a:pt x="229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7" name="object 152"/>
            <p:cNvSpPr>
              <a:spLocks/>
            </p:cNvSpPr>
            <p:nvPr/>
          </p:nvSpPr>
          <p:spPr bwMode="auto">
            <a:xfrm>
              <a:off x="4683125" y="2349500"/>
              <a:ext cx="46038" cy="34925"/>
            </a:xfrm>
            <a:custGeom>
              <a:avLst/>
              <a:gdLst>
                <a:gd name="T0" fmla="*/ 0 w 46354"/>
                <a:gd name="T1" fmla="*/ 17525 h 34925"/>
                <a:gd name="T2" fmla="*/ 4868 w 46354"/>
                <a:gd name="T3" fmla="*/ 6357 h 34925"/>
                <a:gd name="T4" fmla="*/ 17026 w 46354"/>
                <a:gd name="T5" fmla="*/ 336 h 34925"/>
                <a:gd name="T6" fmla="*/ 21172 w 46354"/>
                <a:gd name="T7" fmla="*/ 0 h 34925"/>
                <a:gd name="T8" fmla="*/ 34701 w 46354"/>
                <a:gd name="T9" fmla="*/ 4025 h 34925"/>
                <a:gd name="T10" fmla="*/ 42026 w 46354"/>
                <a:gd name="T11" fmla="*/ 14031 h 34925"/>
                <a:gd name="T12" fmla="*/ 42454 w 46354"/>
                <a:gd name="T13" fmla="*/ 17525 h 34925"/>
                <a:gd name="T14" fmla="*/ 37546 w 46354"/>
                <a:gd name="T15" fmla="*/ 28598 h 34925"/>
                <a:gd name="T16" fmla="*/ 25343 w 46354"/>
                <a:gd name="T17" fmla="*/ 34590 h 34925"/>
                <a:gd name="T18" fmla="*/ 21172 w 46354"/>
                <a:gd name="T19" fmla="*/ 34930 h 34925"/>
                <a:gd name="T20" fmla="*/ 7621 w 46354"/>
                <a:gd name="T21" fmla="*/ 30880 h 34925"/>
                <a:gd name="T22" fmla="*/ 386 w 46354"/>
                <a:gd name="T23" fmla="*/ 20848 h 34925"/>
                <a:gd name="T24" fmla="*/ 0 w 46354"/>
                <a:gd name="T25" fmla="*/ 17525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4"/>
                <a:gd name="T40" fmla="*/ 0 h 34925"/>
                <a:gd name="T41" fmla="*/ 46354 w 46354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4" h="34925">
                  <a:moveTo>
                    <a:pt x="0" y="17525"/>
                  </a:moveTo>
                  <a:lnTo>
                    <a:pt x="5285" y="6357"/>
                  </a:lnTo>
                  <a:lnTo>
                    <a:pt x="18482" y="336"/>
                  </a:lnTo>
                  <a:lnTo>
                    <a:pt x="22981" y="0"/>
                  </a:lnTo>
                  <a:lnTo>
                    <a:pt x="37669" y="4025"/>
                  </a:lnTo>
                  <a:lnTo>
                    <a:pt x="45620" y="14031"/>
                  </a:lnTo>
                  <a:lnTo>
                    <a:pt x="46085" y="17525"/>
                  </a:lnTo>
                  <a:lnTo>
                    <a:pt x="40758" y="28598"/>
                  </a:lnTo>
                  <a:lnTo>
                    <a:pt x="27511" y="34590"/>
                  </a:lnTo>
                  <a:lnTo>
                    <a:pt x="22981" y="34930"/>
                  </a:lnTo>
                  <a:lnTo>
                    <a:pt x="8273" y="30880"/>
                  </a:lnTo>
                  <a:lnTo>
                    <a:pt x="422" y="20848"/>
                  </a:lnTo>
                  <a:lnTo>
                    <a:pt x="0" y="17525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8" name="object 153"/>
            <p:cNvSpPr>
              <a:spLocks/>
            </p:cNvSpPr>
            <p:nvPr/>
          </p:nvSpPr>
          <p:spPr bwMode="auto">
            <a:xfrm>
              <a:off x="2871788" y="3732213"/>
              <a:ext cx="47625" cy="34925"/>
            </a:xfrm>
            <a:custGeom>
              <a:avLst/>
              <a:gdLst>
                <a:gd name="T0" fmla="*/ 23753 w 47625"/>
                <a:gd name="T1" fmla="*/ 0 h 34925"/>
                <a:gd name="T2" fmla="*/ 18480 w 47625"/>
                <a:gd name="T3" fmla="*/ 423 h 34925"/>
                <a:gd name="T4" fmla="*/ 5253 w 47625"/>
                <a:gd name="T5" fmla="*/ 6441 h 34925"/>
                <a:gd name="T6" fmla="*/ 0 w 47625"/>
                <a:gd name="T7" fmla="*/ 17404 h 34925"/>
                <a:gd name="T8" fmla="*/ 594 w 47625"/>
                <a:gd name="T9" fmla="*/ 21317 h 34925"/>
                <a:gd name="T10" fmla="*/ 8813 w 47625"/>
                <a:gd name="T11" fmla="*/ 31036 h 34925"/>
                <a:gd name="T12" fmla="*/ 23753 w 47625"/>
                <a:gd name="T13" fmla="*/ 34930 h 34925"/>
                <a:gd name="T14" fmla="*/ 29212 w 47625"/>
                <a:gd name="T15" fmla="*/ 34468 h 34925"/>
                <a:gd name="T16" fmla="*/ 42380 w 47625"/>
                <a:gd name="T17" fmla="*/ 28351 h 34925"/>
                <a:gd name="T18" fmla="*/ 47624 w 47625"/>
                <a:gd name="T19" fmla="*/ 17404 h 34925"/>
                <a:gd name="T20" fmla="*/ 47018 w 47625"/>
                <a:gd name="T21" fmla="*/ 13468 h 34925"/>
                <a:gd name="T22" fmla="*/ 38729 w 47625"/>
                <a:gd name="T23" fmla="*/ 3829 h 34925"/>
                <a:gd name="T24" fmla="*/ 23753 w 47625"/>
                <a:gd name="T25" fmla="*/ 0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4925"/>
                <a:gd name="T41" fmla="*/ 47625 w 47625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4925">
                  <a:moveTo>
                    <a:pt x="23753" y="0"/>
                  </a:moveTo>
                  <a:lnTo>
                    <a:pt x="18480" y="423"/>
                  </a:lnTo>
                  <a:lnTo>
                    <a:pt x="5253" y="6441"/>
                  </a:lnTo>
                  <a:lnTo>
                    <a:pt x="0" y="17404"/>
                  </a:lnTo>
                  <a:lnTo>
                    <a:pt x="594" y="21317"/>
                  </a:lnTo>
                  <a:lnTo>
                    <a:pt x="8813" y="31036"/>
                  </a:lnTo>
                  <a:lnTo>
                    <a:pt x="23753" y="34930"/>
                  </a:lnTo>
                  <a:lnTo>
                    <a:pt x="29212" y="34468"/>
                  </a:lnTo>
                  <a:lnTo>
                    <a:pt x="42380" y="28351"/>
                  </a:lnTo>
                  <a:lnTo>
                    <a:pt x="47624" y="17404"/>
                  </a:lnTo>
                  <a:lnTo>
                    <a:pt x="47018" y="13468"/>
                  </a:lnTo>
                  <a:lnTo>
                    <a:pt x="38729" y="3829"/>
                  </a:lnTo>
                  <a:lnTo>
                    <a:pt x="23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9" name="object 154"/>
            <p:cNvSpPr>
              <a:spLocks/>
            </p:cNvSpPr>
            <p:nvPr/>
          </p:nvSpPr>
          <p:spPr bwMode="auto">
            <a:xfrm>
              <a:off x="2871788" y="3732213"/>
              <a:ext cx="47625" cy="34925"/>
            </a:xfrm>
            <a:custGeom>
              <a:avLst/>
              <a:gdLst>
                <a:gd name="T0" fmla="*/ 0 w 47625"/>
                <a:gd name="T1" fmla="*/ 17404 h 34925"/>
                <a:gd name="T2" fmla="*/ 5253 w 47625"/>
                <a:gd name="T3" fmla="*/ 6441 h 34925"/>
                <a:gd name="T4" fmla="*/ 18480 w 47625"/>
                <a:gd name="T5" fmla="*/ 423 h 34925"/>
                <a:gd name="T6" fmla="*/ 23753 w 47625"/>
                <a:gd name="T7" fmla="*/ 0 h 34925"/>
                <a:gd name="T8" fmla="*/ 38729 w 47625"/>
                <a:gd name="T9" fmla="*/ 3829 h 34925"/>
                <a:gd name="T10" fmla="*/ 47018 w 47625"/>
                <a:gd name="T11" fmla="*/ 13468 h 34925"/>
                <a:gd name="T12" fmla="*/ 47624 w 47625"/>
                <a:gd name="T13" fmla="*/ 17404 h 34925"/>
                <a:gd name="T14" fmla="*/ 42380 w 47625"/>
                <a:gd name="T15" fmla="*/ 28351 h 34925"/>
                <a:gd name="T16" fmla="*/ 29212 w 47625"/>
                <a:gd name="T17" fmla="*/ 34468 h 34925"/>
                <a:gd name="T18" fmla="*/ 23753 w 47625"/>
                <a:gd name="T19" fmla="*/ 34930 h 34925"/>
                <a:gd name="T20" fmla="*/ 8813 w 47625"/>
                <a:gd name="T21" fmla="*/ 31036 h 34925"/>
                <a:gd name="T22" fmla="*/ 594 w 47625"/>
                <a:gd name="T23" fmla="*/ 21317 h 34925"/>
                <a:gd name="T24" fmla="*/ 0 w 47625"/>
                <a:gd name="T25" fmla="*/ 17404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4925"/>
                <a:gd name="T41" fmla="*/ 47625 w 47625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4925">
                  <a:moveTo>
                    <a:pt x="0" y="17404"/>
                  </a:moveTo>
                  <a:lnTo>
                    <a:pt x="5253" y="6441"/>
                  </a:lnTo>
                  <a:lnTo>
                    <a:pt x="18480" y="423"/>
                  </a:lnTo>
                  <a:lnTo>
                    <a:pt x="23753" y="0"/>
                  </a:lnTo>
                  <a:lnTo>
                    <a:pt x="38729" y="3829"/>
                  </a:lnTo>
                  <a:lnTo>
                    <a:pt x="47018" y="13468"/>
                  </a:lnTo>
                  <a:lnTo>
                    <a:pt x="47624" y="17404"/>
                  </a:lnTo>
                  <a:lnTo>
                    <a:pt x="42380" y="28351"/>
                  </a:lnTo>
                  <a:lnTo>
                    <a:pt x="29212" y="34468"/>
                  </a:lnTo>
                  <a:lnTo>
                    <a:pt x="23753" y="34930"/>
                  </a:lnTo>
                  <a:lnTo>
                    <a:pt x="8813" y="31036"/>
                  </a:lnTo>
                  <a:lnTo>
                    <a:pt x="594" y="21317"/>
                  </a:lnTo>
                  <a:lnTo>
                    <a:pt x="0" y="17404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0" name="object 155"/>
            <p:cNvSpPr>
              <a:spLocks/>
            </p:cNvSpPr>
            <p:nvPr/>
          </p:nvSpPr>
          <p:spPr bwMode="auto">
            <a:xfrm>
              <a:off x="2884488" y="5116513"/>
              <a:ext cx="46037" cy="33337"/>
            </a:xfrm>
            <a:custGeom>
              <a:avLst/>
              <a:gdLst>
                <a:gd name="T0" fmla="*/ 21170 w 46355"/>
                <a:gd name="T1" fmla="*/ 0 h 33654"/>
                <a:gd name="T2" fmla="*/ 17487 w 46355"/>
                <a:gd name="T3" fmla="*/ 227 h 33654"/>
                <a:gd name="T4" fmla="*/ 5016 w 46355"/>
                <a:gd name="T5" fmla="*/ 5283 h 33654"/>
                <a:gd name="T6" fmla="*/ 0 w 46355"/>
                <a:gd name="T7" fmla="*/ 14964 h 33654"/>
                <a:gd name="T8" fmla="*/ 306 w 46355"/>
                <a:gd name="T9" fmla="*/ 17478 h 33654"/>
                <a:gd name="T10" fmla="*/ 7449 w 46355"/>
                <a:gd name="T11" fmla="*/ 26261 h 33654"/>
                <a:gd name="T12" fmla="*/ 21170 w 46355"/>
                <a:gd name="T13" fmla="*/ 29810 h 33654"/>
                <a:gd name="T14" fmla="*/ 24754 w 46355"/>
                <a:gd name="T15" fmla="*/ 29598 h 33654"/>
                <a:gd name="T16" fmla="*/ 37280 w 46355"/>
                <a:gd name="T17" fmla="*/ 24571 h 33654"/>
                <a:gd name="T18" fmla="*/ 42325 w 46355"/>
                <a:gd name="T19" fmla="*/ 14964 h 33654"/>
                <a:gd name="T20" fmla="*/ 42010 w 46355"/>
                <a:gd name="T21" fmla="*/ 12367 h 33654"/>
                <a:gd name="T22" fmla="*/ 34850 w 46355"/>
                <a:gd name="T23" fmla="*/ 3545 h 33654"/>
                <a:gd name="T24" fmla="*/ 21170 w 46355"/>
                <a:gd name="T25" fmla="*/ 0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5"/>
                <a:gd name="T40" fmla="*/ 0 h 33654"/>
                <a:gd name="T41" fmla="*/ 46355 w 46355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5" h="33654">
                  <a:moveTo>
                    <a:pt x="22991" y="0"/>
                  </a:moveTo>
                  <a:lnTo>
                    <a:pt x="18993" y="251"/>
                  </a:lnTo>
                  <a:lnTo>
                    <a:pt x="5448" y="5919"/>
                  </a:lnTo>
                  <a:lnTo>
                    <a:pt x="0" y="16763"/>
                  </a:lnTo>
                  <a:lnTo>
                    <a:pt x="330" y="19580"/>
                  </a:lnTo>
                  <a:lnTo>
                    <a:pt x="8091" y="29419"/>
                  </a:lnTo>
                  <a:lnTo>
                    <a:pt x="22991" y="33396"/>
                  </a:lnTo>
                  <a:lnTo>
                    <a:pt x="26885" y="33157"/>
                  </a:lnTo>
                  <a:lnTo>
                    <a:pt x="40491" y="27526"/>
                  </a:lnTo>
                  <a:lnTo>
                    <a:pt x="45969" y="16763"/>
                  </a:lnTo>
                  <a:lnTo>
                    <a:pt x="45626" y="13854"/>
                  </a:lnTo>
                  <a:lnTo>
                    <a:pt x="37851" y="3971"/>
                  </a:lnTo>
                  <a:lnTo>
                    <a:pt x="22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1" name="object 156"/>
            <p:cNvSpPr>
              <a:spLocks/>
            </p:cNvSpPr>
            <p:nvPr/>
          </p:nvSpPr>
          <p:spPr bwMode="auto">
            <a:xfrm>
              <a:off x="2884488" y="5116513"/>
              <a:ext cx="46037" cy="33337"/>
            </a:xfrm>
            <a:custGeom>
              <a:avLst/>
              <a:gdLst>
                <a:gd name="T0" fmla="*/ 0 w 46355"/>
                <a:gd name="T1" fmla="*/ 14964 h 33654"/>
                <a:gd name="T2" fmla="*/ 5016 w 46355"/>
                <a:gd name="T3" fmla="*/ 5283 h 33654"/>
                <a:gd name="T4" fmla="*/ 17487 w 46355"/>
                <a:gd name="T5" fmla="*/ 227 h 33654"/>
                <a:gd name="T6" fmla="*/ 21170 w 46355"/>
                <a:gd name="T7" fmla="*/ 0 h 33654"/>
                <a:gd name="T8" fmla="*/ 34850 w 46355"/>
                <a:gd name="T9" fmla="*/ 3545 h 33654"/>
                <a:gd name="T10" fmla="*/ 42010 w 46355"/>
                <a:gd name="T11" fmla="*/ 12367 h 33654"/>
                <a:gd name="T12" fmla="*/ 42325 w 46355"/>
                <a:gd name="T13" fmla="*/ 14964 h 33654"/>
                <a:gd name="T14" fmla="*/ 37280 w 46355"/>
                <a:gd name="T15" fmla="*/ 24571 h 33654"/>
                <a:gd name="T16" fmla="*/ 24754 w 46355"/>
                <a:gd name="T17" fmla="*/ 29598 h 33654"/>
                <a:gd name="T18" fmla="*/ 21170 w 46355"/>
                <a:gd name="T19" fmla="*/ 29810 h 33654"/>
                <a:gd name="T20" fmla="*/ 7449 w 46355"/>
                <a:gd name="T21" fmla="*/ 26261 h 33654"/>
                <a:gd name="T22" fmla="*/ 306 w 46355"/>
                <a:gd name="T23" fmla="*/ 17478 h 33654"/>
                <a:gd name="T24" fmla="*/ 0 w 46355"/>
                <a:gd name="T25" fmla="*/ 14964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355"/>
                <a:gd name="T40" fmla="*/ 0 h 33654"/>
                <a:gd name="T41" fmla="*/ 46355 w 46355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355" h="33654">
                  <a:moveTo>
                    <a:pt x="0" y="16763"/>
                  </a:moveTo>
                  <a:lnTo>
                    <a:pt x="5448" y="5919"/>
                  </a:lnTo>
                  <a:lnTo>
                    <a:pt x="18993" y="251"/>
                  </a:lnTo>
                  <a:lnTo>
                    <a:pt x="22991" y="0"/>
                  </a:lnTo>
                  <a:lnTo>
                    <a:pt x="37851" y="3971"/>
                  </a:lnTo>
                  <a:lnTo>
                    <a:pt x="45626" y="13854"/>
                  </a:lnTo>
                  <a:lnTo>
                    <a:pt x="45969" y="16763"/>
                  </a:lnTo>
                  <a:lnTo>
                    <a:pt x="40491" y="27526"/>
                  </a:lnTo>
                  <a:lnTo>
                    <a:pt x="26885" y="33157"/>
                  </a:lnTo>
                  <a:lnTo>
                    <a:pt x="22991" y="33396"/>
                  </a:lnTo>
                  <a:lnTo>
                    <a:pt x="8091" y="29419"/>
                  </a:lnTo>
                  <a:lnTo>
                    <a:pt x="330" y="19580"/>
                  </a:lnTo>
                  <a:lnTo>
                    <a:pt x="0" y="16763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2" name="object 157"/>
            <p:cNvSpPr>
              <a:spLocks/>
            </p:cNvSpPr>
            <p:nvPr/>
          </p:nvSpPr>
          <p:spPr bwMode="auto">
            <a:xfrm>
              <a:off x="2878138" y="2012950"/>
              <a:ext cx="47625" cy="33338"/>
            </a:xfrm>
            <a:custGeom>
              <a:avLst/>
              <a:gdLst>
                <a:gd name="T0" fmla="*/ 23740 w 47625"/>
                <a:gd name="T1" fmla="*/ 0 h 33655"/>
                <a:gd name="T2" fmla="*/ 18989 w 47625"/>
                <a:gd name="T3" fmla="*/ 294 h 33655"/>
                <a:gd name="T4" fmla="*/ 5410 w 47625"/>
                <a:gd name="T5" fmla="*/ 5393 h 33655"/>
                <a:gd name="T6" fmla="*/ 0 w 47625"/>
                <a:gd name="T7" fmla="*/ 14828 h 33655"/>
                <a:gd name="T8" fmla="*/ 486 w 47625"/>
                <a:gd name="T9" fmla="*/ 17877 h 33655"/>
                <a:gd name="T10" fmla="*/ 8615 w 47625"/>
                <a:gd name="T11" fmla="*/ 26393 h 33655"/>
                <a:gd name="T12" fmla="*/ 23740 w 47625"/>
                <a:gd name="T13" fmla="*/ 29793 h 33655"/>
                <a:gd name="T14" fmla="*/ 28731 w 47625"/>
                <a:gd name="T15" fmla="*/ 29467 h 33655"/>
                <a:gd name="T16" fmla="*/ 42232 w 47625"/>
                <a:gd name="T17" fmla="*/ 24321 h 33655"/>
                <a:gd name="T18" fmla="*/ 47624 w 47625"/>
                <a:gd name="T19" fmla="*/ 14828 h 33655"/>
                <a:gd name="T20" fmla="*/ 47125 w 47625"/>
                <a:gd name="T21" fmla="*/ 11803 h 33655"/>
                <a:gd name="T22" fmla="*/ 38916 w 47625"/>
                <a:gd name="T23" fmla="*/ 3381 h 33655"/>
                <a:gd name="T24" fmla="*/ 23740 w 47625"/>
                <a:gd name="T25" fmla="*/ 0 h 336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3655"/>
                <a:gd name="T41" fmla="*/ 47625 w 47625"/>
                <a:gd name="T42" fmla="*/ 33655 h 336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3655">
                  <a:moveTo>
                    <a:pt x="23740" y="0"/>
                  </a:moveTo>
                  <a:lnTo>
                    <a:pt x="18989" y="330"/>
                  </a:lnTo>
                  <a:lnTo>
                    <a:pt x="5410" y="6041"/>
                  </a:lnTo>
                  <a:lnTo>
                    <a:pt x="0" y="16611"/>
                  </a:lnTo>
                  <a:lnTo>
                    <a:pt x="486" y="20028"/>
                  </a:lnTo>
                  <a:lnTo>
                    <a:pt x="8615" y="29568"/>
                  </a:lnTo>
                  <a:lnTo>
                    <a:pt x="23740" y="33375"/>
                  </a:lnTo>
                  <a:lnTo>
                    <a:pt x="28731" y="33011"/>
                  </a:lnTo>
                  <a:lnTo>
                    <a:pt x="42232" y="27245"/>
                  </a:lnTo>
                  <a:lnTo>
                    <a:pt x="47624" y="16611"/>
                  </a:lnTo>
                  <a:lnTo>
                    <a:pt x="47125" y="13222"/>
                  </a:lnTo>
                  <a:lnTo>
                    <a:pt x="38916" y="3787"/>
                  </a:lnTo>
                  <a:lnTo>
                    <a:pt x="23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3" name="object 158"/>
            <p:cNvSpPr>
              <a:spLocks/>
            </p:cNvSpPr>
            <p:nvPr/>
          </p:nvSpPr>
          <p:spPr bwMode="auto">
            <a:xfrm>
              <a:off x="2878138" y="2012950"/>
              <a:ext cx="47625" cy="33338"/>
            </a:xfrm>
            <a:custGeom>
              <a:avLst/>
              <a:gdLst>
                <a:gd name="T0" fmla="*/ 0 w 47625"/>
                <a:gd name="T1" fmla="*/ 14828 h 33655"/>
                <a:gd name="T2" fmla="*/ 5410 w 47625"/>
                <a:gd name="T3" fmla="*/ 5393 h 33655"/>
                <a:gd name="T4" fmla="*/ 18989 w 47625"/>
                <a:gd name="T5" fmla="*/ 294 h 33655"/>
                <a:gd name="T6" fmla="*/ 23740 w 47625"/>
                <a:gd name="T7" fmla="*/ 0 h 33655"/>
                <a:gd name="T8" fmla="*/ 38916 w 47625"/>
                <a:gd name="T9" fmla="*/ 3381 h 33655"/>
                <a:gd name="T10" fmla="*/ 47125 w 47625"/>
                <a:gd name="T11" fmla="*/ 11803 h 33655"/>
                <a:gd name="T12" fmla="*/ 47624 w 47625"/>
                <a:gd name="T13" fmla="*/ 14828 h 33655"/>
                <a:gd name="T14" fmla="*/ 42232 w 47625"/>
                <a:gd name="T15" fmla="*/ 24321 h 33655"/>
                <a:gd name="T16" fmla="*/ 28731 w 47625"/>
                <a:gd name="T17" fmla="*/ 29467 h 33655"/>
                <a:gd name="T18" fmla="*/ 23740 w 47625"/>
                <a:gd name="T19" fmla="*/ 29793 h 33655"/>
                <a:gd name="T20" fmla="*/ 8615 w 47625"/>
                <a:gd name="T21" fmla="*/ 26393 h 33655"/>
                <a:gd name="T22" fmla="*/ 486 w 47625"/>
                <a:gd name="T23" fmla="*/ 17877 h 33655"/>
                <a:gd name="T24" fmla="*/ 0 w 47625"/>
                <a:gd name="T25" fmla="*/ 14828 h 336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3655"/>
                <a:gd name="T41" fmla="*/ 47625 w 47625"/>
                <a:gd name="T42" fmla="*/ 33655 h 336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3655">
                  <a:moveTo>
                    <a:pt x="0" y="16611"/>
                  </a:moveTo>
                  <a:lnTo>
                    <a:pt x="5410" y="6041"/>
                  </a:lnTo>
                  <a:lnTo>
                    <a:pt x="18989" y="330"/>
                  </a:lnTo>
                  <a:lnTo>
                    <a:pt x="23740" y="0"/>
                  </a:lnTo>
                  <a:lnTo>
                    <a:pt x="38916" y="3787"/>
                  </a:lnTo>
                  <a:lnTo>
                    <a:pt x="47125" y="13222"/>
                  </a:lnTo>
                  <a:lnTo>
                    <a:pt x="47624" y="16611"/>
                  </a:lnTo>
                  <a:lnTo>
                    <a:pt x="42232" y="27245"/>
                  </a:lnTo>
                  <a:lnTo>
                    <a:pt x="28731" y="33011"/>
                  </a:lnTo>
                  <a:lnTo>
                    <a:pt x="23740" y="33375"/>
                  </a:lnTo>
                  <a:lnTo>
                    <a:pt x="8615" y="29568"/>
                  </a:lnTo>
                  <a:lnTo>
                    <a:pt x="486" y="20028"/>
                  </a:lnTo>
                  <a:lnTo>
                    <a:pt x="0" y="16611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4" name="object 159"/>
            <p:cNvSpPr>
              <a:spLocks/>
            </p:cNvSpPr>
            <p:nvPr/>
          </p:nvSpPr>
          <p:spPr bwMode="auto">
            <a:xfrm>
              <a:off x="2682875" y="2408238"/>
              <a:ext cx="47625" cy="34925"/>
            </a:xfrm>
            <a:custGeom>
              <a:avLst/>
              <a:gdLst>
                <a:gd name="T0" fmla="*/ 23884 w 47625"/>
                <a:gd name="T1" fmla="*/ 0 h 34925"/>
                <a:gd name="T2" fmla="*/ 18486 w 47625"/>
                <a:gd name="T3" fmla="*/ 443 h 34925"/>
                <a:gd name="T4" fmla="*/ 5266 w 47625"/>
                <a:gd name="T5" fmla="*/ 6486 h 34925"/>
                <a:gd name="T6" fmla="*/ 0 w 47625"/>
                <a:gd name="T7" fmla="*/ 17404 h 34925"/>
                <a:gd name="T8" fmla="*/ 627 w 47625"/>
                <a:gd name="T9" fmla="*/ 21410 h 34925"/>
                <a:gd name="T10" fmla="*/ 8931 w 47625"/>
                <a:gd name="T11" fmla="*/ 31072 h 34925"/>
                <a:gd name="T12" fmla="*/ 23884 w 47625"/>
                <a:gd name="T13" fmla="*/ 34930 h 34925"/>
                <a:gd name="T14" fmla="*/ 29183 w 47625"/>
                <a:gd name="T15" fmla="*/ 34489 h 34925"/>
                <a:gd name="T16" fmla="*/ 42355 w 47625"/>
                <a:gd name="T17" fmla="*/ 28396 h 34925"/>
                <a:gd name="T18" fmla="*/ 47624 w 47625"/>
                <a:gd name="T19" fmla="*/ 17404 h 34925"/>
                <a:gd name="T20" fmla="*/ 47044 w 47625"/>
                <a:gd name="T21" fmla="*/ 13561 h 34925"/>
                <a:gd name="T22" fmla="*/ 38797 w 47625"/>
                <a:gd name="T23" fmla="*/ 3865 h 34925"/>
                <a:gd name="T24" fmla="*/ 23884 w 47625"/>
                <a:gd name="T25" fmla="*/ 0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4925"/>
                <a:gd name="T41" fmla="*/ 47625 w 47625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4925">
                  <a:moveTo>
                    <a:pt x="23884" y="0"/>
                  </a:moveTo>
                  <a:lnTo>
                    <a:pt x="18486" y="443"/>
                  </a:lnTo>
                  <a:lnTo>
                    <a:pt x="5266" y="6486"/>
                  </a:lnTo>
                  <a:lnTo>
                    <a:pt x="0" y="17404"/>
                  </a:lnTo>
                  <a:lnTo>
                    <a:pt x="627" y="21410"/>
                  </a:lnTo>
                  <a:lnTo>
                    <a:pt x="8931" y="31072"/>
                  </a:lnTo>
                  <a:lnTo>
                    <a:pt x="23884" y="34930"/>
                  </a:lnTo>
                  <a:lnTo>
                    <a:pt x="29183" y="34489"/>
                  </a:lnTo>
                  <a:lnTo>
                    <a:pt x="42355" y="28396"/>
                  </a:lnTo>
                  <a:lnTo>
                    <a:pt x="47624" y="17404"/>
                  </a:lnTo>
                  <a:lnTo>
                    <a:pt x="47044" y="13561"/>
                  </a:lnTo>
                  <a:lnTo>
                    <a:pt x="38797" y="3865"/>
                  </a:lnTo>
                  <a:lnTo>
                    <a:pt x="238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5" name="object 160"/>
            <p:cNvSpPr>
              <a:spLocks/>
            </p:cNvSpPr>
            <p:nvPr/>
          </p:nvSpPr>
          <p:spPr bwMode="auto">
            <a:xfrm>
              <a:off x="2682875" y="2408238"/>
              <a:ext cx="47625" cy="34925"/>
            </a:xfrm>
            <a:custGeom>
              <a:avLst/>
              <a:gdLst>
                <a:gd name="T0" fmla="*/ 0 w 47625"/>
                <a:gd name="T1" fmla="*/ 17404 h 34925"/>
                <a:gd name="T2" fmla="*/ 5266 w 47625"/>
                <a:gd name="T3" fmla="*/ 6486 h 34925"/>
                <a:gd name="T4" fmla="*/ 18486 w 47625"/>
                <a:gd name="T5" fmla="*/ 443 h 34925"/>
                <a:gd name="T6" fmla="*/ 23884 w 47625"/>
                <a:gd name="T7" fmla="*/ 0 h 34925"/>
                <a:gd name="T8" fmla="*/ 38797 w 47625"/>
                <a:gd name="T9" fmla="*/ 3865 h 34925"/>
                <a:gd name="T10" fmla="*/ 47044 w 47625"/>
                <a:gd name="T11" fmla="*/ 13561 h 34925"/>
                <a:gd name="T12" fmla="*/ 47624 w 47625"/>
                <a:gd name="T13" fmla="*/ 17404 h 34925"/>
                <a:gd name="T14" fmla="*/ 42355 w 47625"/>
                <a:gd name="T15" fmla="*/ 28396 h 34925"/>
                <a:gd name="T16" fmla="*/ 29183 w 47625"/>
                <a:gd name="T17" fmla="*/ 34489 h 34925"/>
                <a:gd name="T18" fmla="*/ 23884 w 47625"/>
                <a:gd name="T19" fmla="*/ 34930 h 34925"/>
                <a:gd name="T20" fmla="*/ 8931 w 47625"/>
                <a:gd name="T21" fmla="*/ 31072 h 34925"/>
                <a:gd name="T22" fmla="*/ 627 w 47625"/>
                <a:gd name="T23" fmla="*/ 21410 h 34925"/>
                <a:gd name="T24" fmla="*/ 0 w 47625"/>
                <a:gd name="T25" fmla="*/ 17404 h 349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4925"/>
                <a:gd name="T41" fmla="*/ 47625 w 47625"/>
                <a:gd name="T42" fmla="*/ 34925 h 349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4925">
                  <a:moveTo>
                    <a:pt x="0" y="17404"/>
                  </a:moveTo>
                  <a:lnTo>
                    <a:pt x="5266" y="6486"/>
                  </a:lnTo>
                  <a:lnTo>
                    <a:pt x="18486" y="443"/>
                  </a:lnTo>
                  <a:lnTo>
                    <a:pt x="23884" y="0"/>
                  </a:lnTo>
                  <a:lnTo>
                    <a:pt x="38797" y="3865"/>
                  </a:lnTo>
                  <a:lnTo>
                    <a:pt x="47044" y="13561"/>
                  </a:lnTo>
                  <a:lnTo>
                    <a:pt x="47624" y="17404"/>
                  </a:lnTo>
                  <a:lnTo>
                    <a:pt x="42355" y="28396"/>
                  </a:lnTo>
                  <a:lnTo>
                    <a:pt x="29183" y="34489"/>
                  </a:lnTo>
                  <a:lnTo>
                    <a:pt x="23884" y="34930"/>
                  </a:lnTo>
                  <a:lnTo>
                    <a:pt x="8931" y="31072"/>
                  </a:lnTo>
                  <a:lnTo>
                    <a:pt x="627" y="21410"/>
                  </a:lnTo>
                  <a:lnTo>
                    <a:pt x="0" y="17404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6" name="object 161"/>
            <p:cNvSpPr>
              <a:spLocks/>
            </p:cNvSpPr>
            <p:nvPr/>
          </p:nvSpPr>
          <p:spPr bwMode="auto">
            <a:xfrm>
              <a:off x="5421313" y="4059238"/>
              <a:ext cx="47625" cy="33337"/>
            </a:xfrm>
            <a:custGeom>
              <a:avLst/>
              <a:gdLst>
                <a:gd name="T0" fmla="*/ 23743 w 47625"/>
                <a:gd name="T1" fmla="*/ 0 h 33654"/>
                <a:gd name="T2" fmla="*/ 18893 w 47625"/>
                <a:gd name="T3" fmla="*/ 309 h 33654"/>
                <a:gd name="T4" fmla="*/ 5381 w 47625"/>
                <a:gd name="T5" fmla="*/ 5450 h 33654"/>
                <a:gd name="T6" fmla="*/ 0 w 47625"/>
                <a:gd name="T7" fmla="*/ 14964 h 33654"/>
                <a:gd name="T8" fmla="*/ 470 w 47625"/>
                <a:gd name="T9" fmla="*/ 17918 h 33654"/>
                <a:gd name="T10" fmla="*/ 8589 w 47625"/>
                <a:gd name="T11" fmla="*/ 26400 h 33654"/>
                <a:gd name="T12" fmla="*/ 23743 w 47625"/>
                <a:gd name="T13" fmla="*/ 29810 h 33654"/>
                <a:gd name="T14" fmla="*/ 28627 w 47625"/>
                <a:gd name="T15" fmla="*/ 29499 h 33654"/>
                <a:gd name="T16" fmla="*/ 42187 w 47625"/>
                <a:gd name="T17" fmla="*/ 24377 h 33654"/>
                <a:gd name="T18" fmla="*/ 47609 w 47625"/>
                <a:gd name="T19" fmla="*/ 14964 h 33654"/>
                <a:gd name="T20" fmla="*/ 47093 w 47625"/>
                <a:gd name="T21" fmla="*/ 11847 h 33654"/>
                <a:gd name="T22" fmla="*/ 38873 w 47625"/>
                <a:gd name="T23" fmla="*/ 3383 h 33654"/>
                <a:gd name="T24" fmla="*/ 23743 w 47625"/>
                <a:gd name="T25" fmla="*/ 0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3654"/>
                <a:gd name="T41" fmla="*/ 47625 w 47625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3654">
                  <a:moveTo>
                    <a:pt x="23743" y="0"/>
                  </a:moveTo>
                  <a:lnTo>
                    <a:pt x="18893" y="345"/>
                  </a:lnTo>
                  <a:lnTo>
                    <a:pt x="5381" y="6104"/>
                  </a:lnTo>
                  <a:lnTo>
                    <a:pt x="0" y="16763"/>
                  </a:lnTo>
                  <a:lnTo>
                    <a:pt x="470" y="20073"/>
                  </a:lnTo>
                  <a:lnTo>
                    <a:pt x="8589" y="29575"/>
                  </a:lnTo>
                  <a:lnTo>
                    <a:pt x="23743" y="33396"/>
                  </a:lnTo>
                  <a:lnTo>
                    <a:pt x="28627" y="33047"/>
                  </a:lnTo>
                  <a:lnTo>
                    <a:pt x="42187" y="27308"/>
                  </a:lnTo>
                  <a:lnTo>
                    <a:pt x="47609" y="16763"/>
                  </a:lnTo>
                  <a:lnTo>
                    <a:pt x="47093" y="13273"/>
                  </a:lnTo>
                  <a:lnTo>
                    <a:pt x="38873" y="3789"/>
                  </a:lnTo>
                  <a:lnTo>
                    <a:pt x="237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7" name="object 162"/>
            <p:cNvSpPr>
              <a:spLocks/>
            </p:cNvSpPr>
            <p:nvPr/>
          </p:nvSpPr>
          <p:spPr bwMode="auto">
            <a:xfrm>
              <a:off x="5421313" y="4059238"/>
              <a:ext cx="47625" cy="33337"/>
            </a:xfrm>
            <a:custGeom>
              <a:avLst/>
              <a:gdLst>
                <a:gd name="T0" fmla="*/ 0 w 47625"/>
                <a:gd name="T1" fmla="*/ 14964 h 33654"/>
                <a:gd name="T2" fmla="*/ 5381 w 47625"/>
                <a:gd name="T3" fmla="*/ 5450 h 33654"/>
                <a:gd name="T4" fmla="*/ 18893 w 47625"/>
                <a:gd name="T5" fmla="*/ 309 h 33654"/>
                <a:gd name="T6" fmla="*/ 23743 w 47625"/>
                <a:gd name="T7" fmla="*/ 0 h 33654"/>
                <a:gd name="T8" fmla="*/ 38873 w 47625"/>
                <a:gd name="T9" fmla="*/ 3383 h 33654"/>
                <a:gd name="T10" fmla="*/ 47093 w 47625"/>
                <a:gd name="T11" fmla="*/ 11847 h 33654"/>
                <a:gd name="T12" fmla="*/ 47609 w 47625"/>
                <a:gd name="T13" fmla="*/ 14964 h 33654"/>
                <a:gd name="T14" fmla="*/ 42187 w 47625"/>
                <a:gd name="T15" fmla="*/ 24377 h 33654"/>
                <a:gd name="T16" fmla="*/ 28627 w 47625"/>
                <a:gd name="T17" fmla="*/ 29499 h 33654"/>
                <a:gd name="T18" fmla="*/ 23743 w 47625"/>
                <a:gd name="T19" fmla="*/ 29810 h 33654"/>
                <a:gd name="T20" fmla="*/ 8589 w 47625"/>
                <a:gd name="T21" fmla="*/ 26400 h 33654"/>
                <a:gd name="T22" fmla="*/ 470 w 47625"/>
                <a:gd name="T23" fmla="*/ 17918 h 33654"/>
                <a:gd name="T24" fmla="*/ 0 w 47625"/>
                <a:gd name="T25" fmla="*/ 14964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625"/>
                <a:gd name="T40" fmla="*/ 0 h 33654"/>
                <a:gd name="T41" fmla="*/ 47625 w 47625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625" h="33654">
                  <a:moveTo>
                    <a:pt x="0" y="16763"/>
                  </a:moveTo>
                  <a:lnTo>
                    <a:pt x="5381" y="6104"/>
                  </a:lnTo>
                  <a:lnTo>
                    <a:pt x="18893" y="345"/>
                  </a:lnTo>
                  <a:lnTo>
                    <a:pt x="23743" y="0"/>
                  </a:lnTo>
                  <a:lnTo>
                    <a:pt x="38873" y="3789"/>
                  </a:lnTo>
                  <a:lnTo>
                    <a:pt x="47093" y="13273"/>
                  </a:lnTo>
                  <a:lnTo>
                    <a:pt x="47609" y="16763"/>
                  </a:lnTo>
                  <a:lnTo>
                    <a:pt x="42187" y="27308"/>
                  </a:lnTo>
                  <a:lnTo>
                    <a:pt x="28627" y="33047"/>
                  </a:lnTo>
                  <a:lnTo>
                    <a:pt x="23743" y="33396"/>
                  </a:lnTo>
                  <a:lnTo>
                    <a:pt x="8589" y="29575"/>
                  </a:lnTo>
                  <a:lnTo>
                    <a:pt x="470" y="20073"/>
                  </a:lnTo>
                  <a:lnTo>
                    <a:pt x="0" y="16763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8" name="object 163"/>
            <p:cNvSpPr>
              <a:spLocks/>
            </p:cNvSpPr>
            <p:nvPr/>
          </p:nvSpPr>
          <p:spPr bwMode="auto">
            <a:xfrm>
              <a:off x="4953000" y="5054600"/>
              <a:ext cx="49213" cy="33338"/>
            </a:xfrm>
            <a:custGeom>
              <a:avLst/>
              <a:gdLst>
                <a:gd name="T0" fmla="*/ 22809 w 49529"/>
                <a:gd name="T1" fmla="*/ 0 h 33654"/>
                <a:gd name="T2" fmla="*/ 17495 w 49529"/>
                <a:gd name="T3" fmla="*/ 410 h 33654"/>
                <a:gd name="T4" fmla="*/ 4993 w 49529"/>
                <a:gd name="T5" fmla="*/ 5609 h 33654"/>
                <a:gd name="T6" fmla="*/ 0 w 49529"/>
                <a:gd name="T7" fmla="*/ 14863 h 33654"/>
                <a:gd name="T8" fmla="*/ 626 w 49529"/>
                <a:gd name="T9" fmla="*/ 18346 h 33654"/>
                <a:gd name="T10" fmla="*/ 8590 w 49529"/>
                <a:gd name="T11" fmla="*/ 26492 h 33654"/>
                <a:gd name="T12" fmla="*/ 22809 w 49529"/>
                <a:gd name="T13" fmla="*/ 29715 h 33654"/>
                <a:gd name="T14" fmla="*/ 28148 w 49529"/>
                <a:gd name="T15" fmla="*/ 29310 h 33654"/>
                <a:gd name="T16" fmla="*/ 40653 w 49529"/>
                <a:gd name="T17" fmla="*/ 24152 h 33654"/>
                <a:gd name="T18" fmla="*/ 45642 w 49529"/>
                <a:gd name="T19" fmla="*/ 14863 h 33654"/>
                <a:gd name="T20" fmla="*/ 45010 w 49529"/>
                <a:gd name="T21" fmla="*/ 11392 h 33654"/>
                <a:gd name="T22" fmla="*/ 37033 w 49529"/>
                <a:gd name="T23" fmla="*/ 3255 h 33654"/>
                <a:gd name="T24" fmla="*/ 22809 w 49529"/>
                <a:gd name="T25" fmla="*/ 0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529"/>
                <a:gd name="T40" fmla="*/ 0 h 33654"/>
                <a:gd name="T41" fmla="*/ 49529 w 49529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529" h="33654">
                  <a:moveTo>
                    <a:pt x="24627" y="0"/>
                  </a:moveTo>
                  <a:lnTo>
                    <a:pt x="18892" y="458"/>
                  </a:lnTo>
                  <a:lnTo>
                    <a:pt x="5391" y="6281"/>
                  </a:lnTo>
                  <a:lnTo>
                    <a:pt x="0" y="16645"/>
                  </a:lnTo>
                  <a:lnTo>
                    <a:pt x="674" y="20546"/>
                  </a:lnTo>
                  <a:lnTo>
                    <a:pt x="9276" y="29667"/>
                  </a:lnTo>
                  <a:lnTo>
                    <a:pt x="24627" y="33278"/>
                  </a:lnTo>
                  <a:lnTo>
                    <a:pt x="30395" y="32823"/>
                  </a:lnTo>
                  <a:lnTo>
                    <a:pt x="43899" y="27048"/>
                  </a:lnTo>
                  <a:lnTo>
                    <a:pt x="49286" y="16645"/>
                  </a:lnTo>
                  <a:lnTo>
                    <a:pt x="48603" y="12757"/>
                  </a:lnTo>
                  <a:lnTo>
                    <a:pt x="39990" y="3645"/>
                  </a:lnTo>
                  <a:lnTo>
                    <a:pt x="246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9" name="object 164"/>
            <p:cNvSpPr>
              <a:spLocks/>
            </p:cNvSpPr>
            <p:nvPr/>
          </p:nvSpPr>
          <p:spPr bwMode="auto">
            <a:xfrm>
              <a:off x="4953000" y="5054600"/>
              <a:ext cx="49213" cy="33338"/>
            </a:xfrm>
            <a:custGeom>
              <a:avLst/>
              <a:gdLst>
                <a:gd name="T0" fmla="*/ 0 w 49529"/>
                <a:gd name="T1" fmla="*/ 14863 h 33654"/>
                <a:gd name="T2" fmla="*/ 4993 w 49529"/>
                <a:gd name="T3" fmla="*/ 5609 h 33654"/>
                <a:gd name="T4" fmla="*/ 17495 w 49529"/>
                <a:gd name="T5" fmla="*/ 410 h 33654"/>
                <a:gd name="T6" fmla="*/ 22809 w 49529"/>
                <a:gd name="T7" fmla="*/ 0 h 33654"/>
                <a:gd name="T8" fmla="*/ 37033 w 49529"/>
                <a:gd name="T9" fmla="*/ 3255 h 33654"/>
                <a:gd name="T10" fmla="*/ 45010 w 49529"/>
                <a:gd name="T11" fmla="*/ 11392 h 33654"/>
                <a:gd name="T12" fmla="*/ 45642 w 49529"/>
                <a:gd name="T13" fmla="*/ 14863 h 33654"/>
                <a:gd name="T14" fmla="*/ 40653 w 49529"/>
                <a:gd name="T15" fmla="*/ 24152 h 33654"/>
                <a:gd name="T16" fmla="*/ 28148 w 49529"/>
                <a:gd name="T17" fmla="*/ 29310 h 33654"/>
                <a:gd name="T18" fmla="*/ 22809 w 49529"/>
                <a:gd name="T19" fmla="*/ 29715 h 33654"/>
                <a:gd name="T20" fmla="*/ 8590 w 49529"/>
                <a:gd name="T21" fmla="*/ 26492 h 33654"/>
                <a:gd name="T22" fmla="*/ 626 w 49529"/>
                <a:gd name="T23" fmla="*/ 18346 h 33654"/>
                <a:gd name="T24" fmla="*/ 0 w 49529"/>
                <a:gd name="T25" fmla="*/ 14863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529"/>
                <a:gd name="T40" fmla="*/ 0 h 33654"/>
                <a:gd name="T41" fmla="*/ 49529 w 49529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529" h="33654">
                  <a:moveTo>
                    <a:pt x="0" y="16645"/>
                  </a:moveTo>
                  <a:lnTo>
                    <a:pt x="5391" y="6281"/>
                  </a:lnTo>
                  <a:lnTo>
                    <a:pt x="18892" y="458"/>
                  </a:lnTo>
                  <a:lnTo>
                    <a:pt x="24627" y="0"/>
                  </a:lnTo>
                  <a:lnTo>
                    <a:pt x="39990" y="3645"/>
                  </a:lnTo>
                  <a:lnTo>
                    <a:pt x="48603" y="12757"/>
                  </a:lnTo>
                  <a:lnTo>
                    <a:pt x="49286" y="16645"/>
                  </a:lnTo>
                  <a:lnTo>
                    <a:pt x="43899" y="27048"/>
                  </a:lnTo>
                  <a:lnTo>
                    <a:pt x="30395" y="32823"/>
                  </a:lnTo>
                  <a:lnTo>
                    <a:pt x="24627" y="33278"/>
                  </a:lnTo>
                  <a:lnTo>
                    <a:pt x="9276" y="29667"/>
                  </a:lnTo>
                  <a:lnTo>
                    <a:pt x="674" y="20546"/>
                  </a:lnTo>
                  <a:lnTo>
                    <a:pt x="0" y="16645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0" name="object 165"/>
            <p:cNvSpPr>
              <a:spLocks/>
            </p:cNvSpPr>
            <p:nvPr/>
          </p:nvSpPr>
          <p:spPr bwMode="auto">
            <a:xfrm>
              <a:off x="4953000" y="5964238"/>
              <a:ext cx="49213" cy="33337"/>
            </a:xfrm>
            <a:custGeom>
              <a:avLst/>
              <a:gdLst>
                <a:gd name="T0" fmla="*/ 22809 w 49529"/>
                <a:gd name="T1" fmla="*/ 0 h 33654"/>
                <a:gd name="T2" fmla="*/ 17476 w 49529"/>
                <a:gd name="T3" fmla="*/ 412 h 33654"/>
                <a:gd name="T4" fmla="*/ 4987 w 49529"/>
                <a:gd name="T5" fmla="*/ 5608 h 33654"/>
                <a:gd name="T6" fmla="*/ 0 w 49529"/>
                <a:gd name="T7" fmla="*/ 14887 h 33654"/>
                <a:gd name="T8" fmla="*/ 630 w 49529"/>
                <a:gd name="T9" fmla="*/ 18360 h 33654"/>
                <a:gd name="T10" fmla="*/ 8596 w 49529"/>
                <a:gd name="T11" fmla="*/ 26510 h 33654"/>
                <a:gd name="T12" fmla="*/ 22809 w 49529"/>
                <a:gd name="T13" fmla="*/ 29757 h 33654"/>
                <a:gd name="T14" fmla="*/ 28161 w 49529"/>
                <a:gd name="T15" fmla="*/ 29343 h 33654"/>
                <a:gd name="T16" fmla="*/ 40657 w 49529"/>
                <a:gd name="T17" fmla="*/ 24153 h 33654"/>
                <a:gd name="T18" fmla="*/ 45642 w 49529"/>
                <a:gd name="T19" fmla="*/ 14887 h 33654"/>
                <a:gd name="T20" fmla="*/ 45006 w 49529"/>
                <a:gd name="T21" fmla="*/ 11387 h 33654"/>
                <a:gd name="T22" fmla="*/ 37027 w 49529"/>
                <a:gd name="T23" fmla="*/ 3245 h 33654"/>
                <a:gd name="T24" fmla="*/ 22809 w 49529"/>
                <a:gd name="T25" fmla="*/ 0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529"/>
                <a:gd name="T40" fmla="*/ 0 h 33654"/>
                <a:gd name="T41" fmla="*/ 49529 w 49529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529" h="33654">
                  <a:moveTo>
                    <a:pt x="24627" y="0"/>
                  </a:moveTo>
                  <a:lnTo>
                    <a:pt x="18871" y="460"/>
                  </a:lnTo>
                  <a:lnTo>
                    <a:pt x="5384" y="6282"/>
                  </a:lnTo>
                  <a:lnTo>
                    <a:pt x="0" y="16678"/>
                  </a:lnTo>
                  <a:lnTo>
                    <a:pt x="678" y="20569"/>
                  </a:lnTo>
                  <a:lnTo>
                    <a:pt x="9282" y="29697"/>
                  </a:lnTo>
                  <a:lnTo>
                    <a:pt x="24627" y="33335"/>
                  </a:lnTo>
                  <a:lnTo>
                    <a:pt x="30410" y="32873"/>
                  </a:lnTo>
                  <a:lnTo>
                    <a:pt x="43903" y="27058"/>
                  </a:lnTo>
                  <a:lnTo>
                    <a:pt x="49286" y="16678"/>
                  </a:lnTo>
                  <a:lnTo>
                    <a:pt x="48598" y="12756"/>
                  </a:lnTo>
                  <a:lnTo>
                    <a:pt x="39982" y="3635"/>
                  </a:lnTo>
                  <a:lnTo>
                    <a:pt x="246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1" name="object 166"/>
            <p:cNvSpPr>
              <a:spLocks/>
            </p:cNvSpPr>
            <p:nvPr/>
          </p:nvSpPr>
          <p:spPr bwMode="auto">
            <a:xfrm>
              <a:off x="4953000" y="5964238"/>
              <a:ext cx="49213" cy="33337"/>
            </a:xfrm>
            <a:custGeom>
              <a:avLst/>
              <a:gdLst>
                <a:gd name="T0" fmla="*/ 0 w 49529"/>
                <a:gd name="T1" fmla="*/ 14887 h 33654"/>
                <a:gd name="T2" fmla="*/ 4987 w 49529"/>
                <a:gd name="T3" fmla="*/ 5608 h 33654"/>
                <a:gd name="T4" fmla="*/ 17476 w 49529"/>
                <a:gd name="T5" fmla="*/ 412 h 33654"/>
                <a:gd name="T6" fmla="*/ 22809 w 49529"/>
                <a:gd name="T7" fmla="*/ 0 h 33654"/>
                <a:gd name="T8" fmla="*/ 37027 w 49529"/>
                <a:gd name="T9" fmla="*/ 3245 h 33654"/>
                <a:gd name="T10" fmla="*/ 45006 w 49529"/>
                <a:gd name="T11" fmla="*/ 11387 h 33654"/>
                <a:gd name="T12" fmla="*/ 45642 w 49529"/>
                <a:gd name="T13" fmla="*/ 14887 h 33654"/>
                <a:gd name="T14" fmla="*/ 40657 w 49529"/>
                <a:gd name="T15" fmla="*/ 24153 h 33654"/>
                <a:gd name="T16" fmla="*/ 28161 w 49529"/>
                <a:gd name="T17" fmla="*/ 29343 h 33654"/>
                <a:gd name="T18" fmla="*/ 22809 w 49529"/>
                <a:gd name="T19" fmla="*/ 29757 h 33654"/>
                <a:gd name="T20" fmla="*/ 8596 w 49529"/>
                <a:gd name="T21" fmla="*/ 26510 h 33654"/>
                <a:gd name="T22" fmla="*/ 630 w 49529"/>
                <a:gd name="T23" fmla="*/ 18360 h 33654"/>
                <a:gd name="T24" fmla="*/ 0 w 49529"/>
                <a:gd name="T25" fmla="*/ 14887 h 336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529"/>
                <a:gd name="T40" fmla="*/ 0 h 33654"/>
                <a:gd name="T41" fmla="*/ 49529 w 49529"/>
                <a:gd name="T42" fmla="*/ 33654 h 3365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529" h="33654">
                  <a:moveTo>
                    <a:pt x="0" y="16678"/>
                  </a:moveTo>
                  <a:lnTo>
                    <a:pt x="5384" y="6282"/>
                  </a:lnTo>
                  <a:lnTo>
                    <a:pt x="18871" y="460"/>
                  </a:lnTo>
                  <a:lnTo>
                    <a:pt x="24627" y="0"/>
                  </a:lnTo>
                  <a:lnTo>
                    <a:pt x="39982" y="3635"/>
                  </a:lnTo>
                  <a:lnTo>
                    <a:pt x="48598" y="12756"/>
                  </a:lnTo>
                  <a:lnTo>
                    <a:pt x="49286" y="16678"/>
                  </a:lnTo>
                  <a:lnTo>
                    <a:pt x="43903" y="27058"/>
                  </a:lnTo>
                  <a:lnTo>
                    <a:pt x="30410" y="32873"/>
                  </a:lnTo>
                  <a:lnTo>
                    <a:pt x="24627" y="33335"/>
                  </a:lnTo>
                  <a:lnTo>
                    <a:pt x="9282" y="29697"/>
                  </a:lnTo>
                  <a:lnTo>
                    <a:pt x="678" y="20569"/>
                  </a:lnTo>
                  <a:lnTo>
                    <a:pt x="0" y="16678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6002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838200" y="4215567"/>
            <a:ext cx="5569442" cy="2408470"/>
            <a:chOff x="838200" y="4215567"/>
            <a:chExt cx="5569442" cy="24084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94506" y="4950690"/>
              <a:ext cx="2013136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362578" y="4921662"/>
              <a:ext cx="4840" cy="1702375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38200" y="6624037"/>
              <a:ext cx="5524378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838200" y="4246123"/>
              <a:ext cx="0" cy="235994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38200" y="4215567"/>
              <a:ext cx="2228909" cy="3055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362578" y="4655922"/>
            <a:ext cx="95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010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179044" y="1549204"/>
            <a:ext cx="315232" cy="1138604"/>
            <a:chOff x="5179044" y="1549204"/>
            <a:chExt cx="315232" cy="1138604"/>
          </a:xfrm>
        </p:grpSpPr>
        <p:sp>
          <p:nvSpPr>
            <p:cNvPr id="37" name="TextBox 36"/>
            <p:cNvSpPr txBox="1"/>
            <p:nvPr/>
          </p:nvSpPr>
          <p:spPr>
            <a:xfrm>
              <a:off x="5208224" y="2318476"/>
              <a:ext cx="28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208224" y="1949554"/>
              <a:ext cx="28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179044" y="1549204"/>
              <a:ext cx="28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31544" y="1411215"/>
            <a:ext cx="327729" cy="842743"/>
            <a:chOff x="2731544" y="1411215"/>
            <a:chExt cx="327729" cy="842743"/>
          </a:xfrm>
        </p:grpSpPr>
        <p:sp>
          <p:nvSpPr>
            <p:cNvPr id="204" name="TextBox 203"/>
            <p:cNvSpPr txBox="1"/>
            <p:nvPr/>
          </p:nvSpPr>
          <p:spPr>
            <a:xfrm>
              <a:off x="2731544" y="1411215"/>
              <a:ext cx="28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773221" y="1884626"/>
              <a:ext cx="28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98343" y="3049078"/>
            <a:ext cx="967052" cy="943617"/>
            <a:chOff x="4298343" y="3049078"/>
            <a:chExt cx="967052" cy="943617"/>
          </a:xfrm>
        </p:grpSpPr>
        <p:cxnSp>
          <p:nvCxnSpPr>
            <p:cNvPr id="41" name="Straight Connector 40"/>
            <p:cNvCxnSpPr>
              <a:stCxn id="35921" idx="2"/>
            </p:cNvCxnSpPr>
            <p:nvPr/>
          </p:nvCxnSpPr>
          <p:spPr>
            <a:xfrm flipV="1">
              <a:off x="4298343" y="3985505"/>
              <a:ext cx="967052" cy="719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265395" y="3049078"/>
              <a:ext cx="0" cy="93642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4394506" y="3049078"/>
              <a:ext cx="87088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685800" y="2927756"/>
            <a:ext cx="5721842" cy="3777844"/>
            <a:chOff x="685800" y="2927756"/>
            <a:chExt cx="5721842" cy="377784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4394506" y="2927756"/>
              <a:ext cx="196807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367418" y="2927756"/>
              <a:ext cx="40224" cy="377784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85800" y="6705600"/>
              <a:ext cx="570173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85800" y="5847575"/>
              <a:ext cx="0" cy="776462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5800" y="5811628"/>
              <a:ext cx="185035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6463696" y="2910826"/>
            <a:ext cx="85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111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64192" y="1618480"/>
            <a:ext cx="20240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37642" y="1425185"/>
            <a:ext cx="30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306840" y="1918536"/>
            <a:ext cx="1167794" cy="4087207"/>
            <a:chOff x="2306840" y="1918536"/>
            <a:chExt cx="1167794" cy="4087207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2306840" y="1918536"/>
              <a:ext cx="11756" cy="408720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318596" y="6005743"/>
              <a:ext cx="6990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306840" y="5470129"/>
              <a:ext cx="116779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3474634" y="5074708"/>
              <a:ext cx="0" cy="395421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7286171" y="4235263"/>
            <a:ext cx="13093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66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lang="en-US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lang="en-US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lang="en-US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(15)</a:t>
            </a:r>
            <a:endParaRPr lang="en-US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690438" y="2811826"/>
            <a:ext cx="2778028" cy="1420370"/>
            <a:chOff x="6690438" y="3049078"/>
            <a:chExt cx="2778028" cy="142037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438" y="3422031"/>
              <a:ext cx="2453562" cy="1047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83"/>
            <p:cNvSpPr txBox="1"/>
            <p:nvPr/>
          </p:nvSpPr>
          <p:spPr>
            <a:xfrm>
              <a:off x="7639666" y="304907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Arial Narrow" pitchFamily="34" charset="0"/>
                </a:rPr>
                <a:t>IR</a:t>
              </a:r>
              <a:endParaRPr lang="en-US" b="1" dirty="0">
                <a:solidFill>
                  <a:srgbClr val="C00000"/>
                </a:solidFill>
                <a:latin typeface="Arial Narrow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978792" y="6440611"/>
            <a:ext cx="1812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45" dirty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lang="en-US" b="1" spc="7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lang="en-US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lang="en-US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(0-</a:t>
            </a:r>
            <a:r>
              <a:rPr lang="en-US" b="1" spc="-75" dirty="0">
                <a:solidFill>
                  <a:srgbClr val="0070C0"/>
                </a:solidFill>
                <a:latin typeface="Arial"/>
                <a:cs typeface="Arial"/>
              </a:rPr>
              <a:t>1</a:t>
            </a:r>
            <a:r>
              <a:rPr lang="en-US" b="1" spc="-5" dirty="0">
                <a:solidFill>
                  <a:srgbClr val="0070C0"/>
                </a:solidFill>
                <a:latin typeface="Arial"/>
                <a:cs typeface="Arial"/>
              </a:rPr>
              <a:t>1</a:t>
            </a:r>
            <a:r>
              <a:rPr lang="en-US" b="1" spc="-5" dirty="0" smtClean="0">
                <a:solidFill>
                  <a:srgbClr val="0070C0"/>
                </a:solidFill>
                <a:latin typeface="Arial"/>
                <a:cs typeface="Arial"/>
              </a:rPr>
              <a:t>)</a:t>
            </a:r>
            <a:r>
              <a:rPr lang="en-US" b="1" spc="-10" dirty="0" smtClean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6766318" y="4697428"/>
            <a:ext cx="2549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lang="en-US" sz="1200" b="1" spc="-5" dirty="0">
                <a:solidFill>
                  <a:srgbClr val="0070C0"/>
                </a:solidFill>
                <a:latin typeface="Arial"/>
                <a:cs typeface="Arial"/>
              </a:rPr>
              <a:t>0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lang="en-US" sz="12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lang="en-US" sz="1200" b="1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lang="en-US" sz="12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r>
              <a:rPr lang="en-US" sz="1200" b="1" spc="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lang="en-US" sz="1200" b="1" spc="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7</a:t>
            </a:r>
            <a:r>
              <a:rPr lang="en-US" sz="12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Symbol"/>
                <a:cs typeface="Symbol"/>
              </a:rPr>
              <a:t></a:t>
            </a:r>
            <a:r>
              <a:rPr lang="en-US" sz="1200" b="1" spc="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spc="-10" dirty="0">
                <a:solidFill>
                  <a:srgbClr val="0070C0"/>
                </a:solidFill>
                <a:latin typeface="Arial"/>
                <a:cs typeface="Arial"/>
              </a:rPr>
              <a:t>D</a:t>
            </a:r>
            <a:r>
              <a:rPr lang="en-US" sz="1200" b="1" spc="-5" dirty="0">
                <a:solidFill>
                  <a:srgbClr val="0070C0"/>
                </a:solidFill>
                <a:latin typeface="Arial"/>
                <a:cs typeface="Arial"/>
              </a:rPr>
              <a:t>ec</a:t>
            </a:r>
            <a:r>
              <a:rPr lang="en-US" sz="1200" b="1" spc="-10" dirty="0">
                <a:solidFill>
                  <a:srgbClr val="0070C0"/>
                </a:solidFill>
                <a:latin typeface="Arial"/>
                <a:cs typeface="Arial"/>
              </a:rPr>
              <a:t>od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lang="en-US" sz="1200" b="1" spc="2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lang="en-US" sz="1200" b="1" spc="-10" dirty="0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lang="en-US" sz="1200" b="1" dirty="0">
                <a:solidFill>
                  <a:srgbClr val="0070C0"/>
                </a:solidFill>
                <a:latin typeface="Arial"/>
                <a:cs typeface="Arial"/>
              </a:rPr>
              <a:t>(12-</a:t>
            </a:r>
            <a:r>
              <a:rPr lang="en-US" sz="1200" b="1" spc="-5" dirty="0">
                <a:solidFill>
                  <a:srgbClr val="0070C0"/>
                </a:solidFill>
                <a:latin typeface="Arial"/>
                <a:cs typeface="Arial"/>
              </a:rPr>
              <a:t>14</a:t>
            </a:r>
            <a:r>
              <a:rPr lang="en-US" sz="1200" b="1" spc="-5" dirty="0" smtClean="0">
                <a:solidFill>
                  <a:srgbClr val="0070C0"/>
                </a:solidFill>
                <a:latin typeface="Arial"/>
                <a:cs typeface="Arial"/>
              </a:rPr>
              <a:t>)</a:t>
            </a:r>
            <a:r>
              <a:rPr lang="en-US" sz="1200" b="1" spc="-60" dirty="0" smtClean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endParaRPr lang="en-US" sz="1200" dirty="0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72549"/>
              </p:ext>
            </p:extLst>
          </p:nvPr>
        </p:nvGraphicFramePr>
        <p:xfrm>
          <a:off x="6582015" y="5025254"/>
          <a:ext cx="2545506" cy="138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65"/>
                <a:gridCol w="1742841"/>
              </a:tblGrid>
              <a:tr h="23254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IR (14-12)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D7 D6 D5 D4 D3 D2 D1 D0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0  0   0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0    0   0     0   0    0   0    1 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0   0   1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0    0    0     0   0    0   1</a:t>
                      </a:r>
                      <a:r>
                        <a:rPr lang="en-US" sz="1200" baseline="0" dirty="0" smtClean="0">
                          <a:latin typeface="Arial Narrow" pitchFamily="34" charset="0"/>
                        </a:rPr>
                        <a:t>   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0   1   0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 0    0    0     0   0    1   0  </a:t>
                      </a:r>
                      <a:r>
                        <a:rPr lang="en-US" sz="1200" baseline="0" dirty="0" smtClean="0">
                          <a:latin typeface="Arial Narrow" pitchFamily="34" charset="0"/>
                        </a:rPr>
                        <a:t>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1828800" y="2318476"/>
            <a:ext cx="1460194" cy="2317676"/>
            <a:chOff x="1828800" y="2318476"/>
            <a:chExt cx="1460194" cy="2317676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1828800" y="2318476"/>
              <a:ext cx="0" cy="2305992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1828800" y="4624468"/>
              <a:ext cx="1460194" cy="11684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273811" y="4323410"/>
              <a:ext cx="15183" cy="312742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7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0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0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66" grpId="0"/>
      <p:bldP spid="66" grpId="1"/>
      <p:bldP spid="67" grpId="0"/>
      <p:bldP spid="67" grpId="1"/>
      <p:bldP spid="68" grpId="0"/>
      <p:bldP spid="68" grpId="1"/>
      <p:bldP spid="83" grpId="0"/>
      <p:bldP spid="86" grpId="0"/>
      <p:bldP spid="8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32997" y="776771"/>
            <a:ext cx="8726714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34"/>
              </a:spcBef>
              <a:spcAft>
                <a:spcPts val="0"/>
              </a:spcAft>
              <a:defRPr/>
            </a:pPr>
            <a:endParaRPr sz="3750" dirty="0" smtClean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Times New Roman"/>
            </a:endParaRPr>
          </a:p>
          <a:p>
            <a:pPr marL="169545" indent="-156845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170180" algn="l"/>
              </a:tabLst>
              <a:defRPr/>
            </a:pP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B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a</a:t>
            </a: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si</a:t>
            </a:r>
            <a:r>
              <a:rPr lang="en-US"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 </a:t>
            </a:r>
            <a:r>
              <a:rPr sz="2000" b="1" u="sng" spc="-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Compute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sz="2000" b="1" u="sng" spc="4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Instruction</a:t>
            </a:r>
            <a:r>
              <a:rPr sz="2000" b="1" u="sng" spc="5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sz="2000" b="1" u="sng" dirty="0" smtClean="0">
                <a:solidFill>
                  <a:srgbClr val="C00000"/>
                </a:solidFill>
                <a:latin typeface="Arial Narrow" pitchFamily="34" charset="0"/>
                <a:cs typeface="Arial" pitchFamily="34" charset="0"/>
              </a:rPr>
              <a:t>Format</a:t>
            </a:r>
            <a:endParaRPr sz="2000" u="sng" dirty="0">
              <a:solidFill>
                <a:srgbClr val="C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213" y="2139950"/>
            <a:ext cx="3454400" cy="628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Me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m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or</a:t>
            </a:r>
            <a:r>
              <a:rPr b="1" spc="-2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y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-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fe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en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8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  <a:p>
            <a:pPr marL="1010919" fontAlgn="auto">
              <a:spcBef>
                <a:spcPts val="1325"/>
              </a:spcBef>
              <a:spcAft>
                <a:spcPts val="0"/>
              </a:spcAft>
              <a:tabLst>
                <a:tab pos="1391285" algn="l"/>
                <a:tab pos="1929130" algn="l"/>
              </a:tabLst>
              <a:defRPr/>
            </a:pPr>
            <a:r>
              <a:rPr sz="1200" b="1" dirty="0">
                <a:latin typeface="Arial Narrow" pitchFamily="34" charset="0"/>
                <a:cs typeface="Arial"/>
              </a:rPr>
              <a:t>15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14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12</a:t>
            </a:r>
            <a:r>
              <a:rPr sz="1200" b="1" spc="15" dirty="0">
                <a:latin typeface="Arial Narrow" pitchFamily="34" charset="0"/>
                <a:cs typeface="Times New Roman"/>
              </a:rPr>
              <a:t> </a:t>
            </a:r>
            <a:r>
              <a:rPr sz="1200" b="1" spc="-60" dirty="0">
                <a:latin typeface="Arial Narrow" pitchFamily="34" charset="0"/>
                <a:cs typeface="Arial"/>
              </a:rPr>
              <a:t>1</a:t>
            </a:r>
            <a:r>
              <a:rPr sz="1200" b="1" dirty="0">
                <a:latin typeface="Arial Narrow" pitchFamily="34" charset="0"/>
                <a:cs typeface="Arial"/>
              </a:rPr>
              <a:t>1</a:t>
            </a:r>
            <a:endParaRPr sz="1200" dirty="0">
              <a:latin typeface="Arial Narrow" pitchFamily="34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8213" y="2139950"/>
            <a:ext cx="2384425" cy="6283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" dirty="0">
                <a:latin typeface="Arial Narrow" pitchFamily="34" charset="0"/>
                <a:cs typeface="Arial"/>
              </a:rPr>
              <a:t>0</a:t>
            </a:r>
            <a:r>
              <a:rPr b="1" spc="-5" dirty="0">
                <a:latin typeface="Arial Narrow" pitchFamily="34" charset="0"/>
                <a:cs typeface="Arial"/>
              </a:rPr>
              <a:t>0</a:t>
            </a:r>
            <a:r>
              <a:rPr b="1" dirty="0">
                <a:latin typeface="Arial Narrow" pitchFamily="34" charset="0"/>
                <a:cs typeface="Arial"/>
              </a:rPr>
              <a:t>0</a:t>
            </a:r>
            <a:r>
              <a:rPr b="1" spc="55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~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1</a:t>
            </a:r>
            <a:r>
              <a:rPr b="1" spc="-10" dirty="0">
                <a:latin typeface="Arial Narrow" pitchFamily="34" charset="0"/>
                <a:cs typeface="Arial"/>
              </a:rPr>
              <a:t>0</a:t>
            </a:r>
            <a:r>
              <a:rPr b="1" dirty="0">
                <a:latin typeface="Arial Narrow" pitchFamily="34" charset="0"/>
                <a:cs typeface="Arial"/>
              </a:rPr>
              <a:t>)</a:t>
            </a:r>
            <a:endParaRPr dirty="0">
              <a:latin typeface="Arial Narrow" pitchFamily="34" charset="0"/>
              <a:cs typeface="Arial"/>
            </a:endParaRPr>
          </a:p>
          <a:p>
            <a:pPr marL="520700" fontAlgn="auto">
              <a:spcBef>
                <a:spcPts val="1325"/>
              </a:spcBef>
              <a:spcAft>
                <a:spcPts val="0"/>
              </a:spcAft>
              <a:defRPr/>
            </a:pPr>
            <a:r>
              <a:rPr sz="1200" b="1" dirty="0">
                <a:latin typeface="Arial Narrow" pitchFamily="34" charset="0"/>
                <a:cs typeface="Arial"/>
              </a:rPr>
              <a:t>0</a:t>
            </a:r>
            <a:endParaRPr sz="1200" dirty="0">
              <a:latin typeface="Arial Narrow" pitchFamily="34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213" y="3316288"/>
            <a:ext cx="3492500" cy="276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g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r-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fe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en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e</a:t>
            </a:r>
            <a:r>
              <a:rPr b="1" spc="7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8213" y="3316288"/>
            <a:ext cx="23114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5" dirty="0">
                <a:latin typeface="Arial Narrow" pitchFamily="34" charset="0"/>
                <a:cs typeface="Arial"/>
              </a:rPr>
              <a:t>11</a:t>
            </a:r>
            <a:r>
              <a:rPr b="1" spc="-1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,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I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45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0)</a:t>
            </a:r>
            <a:endParaRPr>
              <a:latin typeface="Arial Narrow" pitchFamily="34" charset="0"/>
              <a:cs typeface="Arial"/>
            </a:endParaRPr>
          </a:p>
        </p:txBody>
      </p:sp>
      <p:sp>
        <p:nvSpPr>
          <p:cNvPr id="20487" name="object 14"/>
          <p:cNvSpPr>
            <a:spLocks/>
          </p:cNvSpPr>
          <p:nvPr/>
        </p:nvSpPr>
        <p:spPr bwMode="auto">
          <a:xfrm>
            <a:off x="3098800" y="3863975"/>
            <a:ext cx="0" cy="206375"/>
          </a:xfrm>
          <a:custGeom>
            <a:avLst/>
            <a:gdLst>
              <a:gd name="T0" fmla="*/ 0 h 206375"/>
              <a:gd name="T1" fmla="*/ 206383 h 206375"/>
              <a:gd name="T2" fmla="*/ 0 60000 65536"/>
              <a:gd name="T3" fmla="*/ 0 60000 65536"/>
              <a:gd name="T4" fmla="*/ 0 h 206375"/>
              <a:gd name="T5" fmla="*/ 206375 h 206375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06375">
                <a:moveTo>
                  <a:pt x="0" y="0"/>
                </a:moveTo>
                <a:lnTo>
                  <a:pt x="0" y="206383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175" y="4486275"/>
            <a:ext cx="2781300" cy="603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Input-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O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utpu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t</a:t>
            </a:r>
            <a:r>
              <a:rPr b="1" spc="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st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 pitchFamily="34" charset="0"/>
              </a:rPr>
              <a:t>ructions</a:t>
            </a:r>
            <a:endParaRPr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 pitchFamily="34" charset="0"/>
            </a:endParaRPr>
          </a:p>
          <a:p>
            <a:pPr marL="940435" fontAlgn="auto">
              <a:spcBef>
                <a:spcPts val="1085"/>
              </a:spcBef>
              <a:spcAft>
                <a:spcPts val="0"/>
              </a:spcAft>
              <a:tabLst>
                <a:tab pos="1859914" algn="l"/>
              </a:tabLst>
              <a:defRPr/>
            </a:pPr>
            <a:r>
              <a:rPr sz="1200" b="1" dirty="0">
                <a:latin typeface="Arial Narrow" pitchFamily="34" charset="0"/>
                <a:cs typeface="Arial"/>
              </a:rPr>
              <a:t>15</a:t>
            </a:r>
            <a:r>
              <a:rPr sz="1200" b="1" dirty="0">
                <a:latin typeface="Arial Narrow" pitchFamily="34" charset="0"/>
                <a:cs typeface="Times New Roman"/>
              </a:rPr>
              <a:t>	</a:t>
            </a:r>
            <a:r>
              <a:rPr sz="1200" b="1" dirty="0">
                <a:latin typeface="Arial Narrow" pitchFamily="34" charset="0"/>
                <a:cs typeface="Arial"/>
              </a:rPr>
              <a:t>12</a:t>
            </a:r>
            <a:r>
              <a:rPr sz="1200" b="1" spc="15" dirty="0">
                <a:latin typeface="Arial Narrow" pitchFamily="34" charset="0"/>
                <a:cs typeface="Times New Roman"/>
              </a:rPr>
              <a:t> </a:t>
            </a:r>
            <a:r>
              <a:rPr sz="1200" b="1" spc="-60" dirty="0">
                <a:latin typeface="Arial Narrow" pitchFamily="34" charset="0"/>
                <a:cs typeface="Arial"/>
              </a:rPr>
              <a:t>1</a:t>
            </a:r>
            <a:r>
              <a:rPr sz="1200" b="1" dirty="0">
                <a:latin typeface="Arial Narrow" pitchFamily="34" charset="0"/>
                <a:cs typeface="Arial"/>
              </a:rPr>
              <a:t>1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7263" y="4486275"/>
            <a:ext cx="2244725" cy="60272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latin typeface="Arial Narrow" pitchFamily="34" charset="0"/>
                <a:cs typeface="Arial"/>
              </a:rPr>
              <a:t>(OP-</a:t>
            </a:r>
            <a:r>
              <a:rPr b="1" spc="-20" dirty="0">
                <a:latin typeface="Arial Narrow" pitchFamily="34" charset="0"/>
                <a:cs typeface="Arial"/>
              </a:rPr>
              <a:t>cod</a:t>
            </a:r>
            <a:r>
              <a:rPr b="1" spc="-10" dirty="0">
                <a:latin typeface="Arial Narrow" pitchFamily="34" charset="0"/>
                <a:cs typeface="Arial"/>
              </a:rPr>
              <a:t>e</a:t>
            </a:r>
            <a:r>
              <a:rPr b="1" spc="30" dirty="0">
                <a:latin typeface="Arial Narrow" pitchFamily="34" charset="0"/>
                <a:cs typeface="Times New Roman"/>
              </a:rPr>
              <a:t> </a:t>
            </a:r>
            <a:r>
              <a:rPr b="1" dirty="0">
                <a:latin typeface="Arial Narrow" pitchFamily="34" charset="0"/>
                <a:cs typeface="Arial"/>
              </a:rPr>
              <a:t>=</a:t>
            </a:r>
            <a:r>
              <a:rPr b="1" spc="-100" dirty="0">
                <a:latin typeface="Arial Narrow" pitchFamily="34" charset="0"/>
                <a:cs typeface="Arial"/>
              </a:rPr>
              <a:t>1</a:t>
            </a:r>
            <a:r>
              <a:rPr b="1" spc="-105" dirty="0">
                <a:latin typeface="Arial Narrow" pitchFamily="34" charset="0"/>
                <a:cs typeface="Arial"/>
              </a:rPr>
              <a:t>1</a:t>
            </a:r>
            <a:r>
              <a:rPr b="1" spc="-15" dirty="0">
                <a:latin typeface="Arial Narrow" pitchFamily="34" charset="0"/>
                <a:cs typeface="Arial"/>
              </a:rPr>
              <a:t>1</a:t>
            </a:r>
            <a:r>
              <a:rPr b="1" spc="-5" dirty="0">
                <a:latin typeface="Arial Narrow" pitchFamily="34" charset="0"/>
                <a:cs typeface="Arial"/>
              </a:rPr>
              <a:t>,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latin typeface="Arial Narrow" pitchFamily="34" charset="0"/>
                <a:cs typeface="Arial"/>
              </a:rPr>
              <a:t>I</a:t>
            </a:r>
            <a:r>
              <a:rPr b="1" spc="45" dirty="0"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latin typeface="Arial Narrow" pitchFamily="34" charset="0"/>
                <a:cs typeface="Arial"/>
              </a:rPr>
              <a:t>=</a:t>
            </a:r>
            <a:r>
              <a:rPr b="1" spc="50" dirty="0">
                <a:latin typeface="Arial Narrow" pitchFamily="34" charset="0"/>
                <a:cs typeface="Times New Roman"/>
              </a:rPr>
              <a:t> </a:t>
            </a:r>
            <a:r>
              <a:rPr b="1" spc="-10" dirty="0">
                <a:latin typeface="Arial Narrow" pitchFamily="34" charset="0"/>
                <a:cs typeface="Arial"/>
              </a:rPr>
              <a:t>1</a:t>
            </a:r>
            <a:r>
              <a:rPr b="1" dirty="0">
                <a:latin typeface="Arial Narrow" pitchFamily="34" charset="0"/>
                <a:cs typeface="Arial"/>
              </a:rPr>
              <a:t>)</a:t>
            </a:r>
            <a:endParaRPr>
              <a:latin typeface="Arial Narrow" pitchFamily="34" charset="0"/>
              <a:cs typeface="Arial"/>
            </a:endParaRPr>
          </a:p>
          <a:p>
            <a:pPr marL="515620" fontAlgn="auto">
              <a:spcBef>
                <a:spcPts val="1085"/>
              </a:spcBef>
              <a:spcAft>
                <a:spcPts val="0"/>
              </a:spcAft>
              <a:defRPr/>
            </a:pPr>
            <a:r>
              <a:rPr sz="1200" b="1" dirty="0">
                <a:latin typeface="Arial Narrow" pitchFamily="34" charset="0"/>
                <a:cs typeface="Arial"/>
              </a:rPr>
              <a:t>0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20490" name="object 18"/>
          <p:cNvSpPr>
            <a:spLocks/>
          </p:cNvSpPr>
          <p:nvPr/>
        </p:nvSpPr>
        <p:spPr bwMode="auto">
          <a:xfrm>
            <a:off x="1906588" y="5067300"/>
            <a:ext cx="3586162" cy="209550"/>
          </a:xfrm>
          <a:custGeom>
            <a:avLst/>
            <a:gdLst>
              <a:gd name="T0" fmla="*/ 0 w 3586479"/>
              <a:gd name="T1" fmla="*/ 209549 h 209550"/>
              <a:gd name="T2" fmla="*/ 3582300 w 3586479"/>
              <a:gd name="T3" fmla="*/ 209549 h 209550"/>
              <a:gd name="T4" fmla="*/ 3582300 w 3586479"/>
              <a:gd name="T5" fmla="*/ 0 h 209550"/>
              <a:gd name="T6" fmla="*/ 0 w 3586479"/>
              <a:gd name="T7" fmla="*/ 0 h 209550"/>
              <a:gd name="T8" fmla="*/ 0 w 3586479"/>
              <a:gd name="T9" fmla="*/ 209549 h 209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86479"/>
              <a:gd name="T16" fmla="*/ 0 h 209550"/>
              <a:gd name="T17" fmla="*/ 3586479 w 3586479"/>
              <a:gd name="T18" fmla="*/ 209550 h 209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86479" h="209550">
                <a:moveTo>
                  <a:pt x="0" y="209549"/>
                </a:moveTo>
                <a:lnTo>
                  <a:pt x="3586093" y="209549"/>
                </a:lnTo>
                <a:lnTo>
                  <a:pt x="3586093" y="0"/>
                </a:lnTo>
                <a:lnTo>
                  <a:pt x="0" y="0"/>
                </a:lnTo>
                <a:lnTo>
                  <a:pt x="0" y="209549"/>
                </a:lnTo>
                <a:close/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788" y="5086350"/>
            <a:ext cx="966787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0" dirty="0">
                <a:latin typeface="Arial Narrow" pitchFamily="34" charset="0"/>
                <a:cs typeface="Arial"/>
              </a:rPr>
              <a:t>I/O</a:t>
            </a:r>
            <a:r>
              <a:rPr sz="1200" b="1" spc="25" dirty="0">
                <a:latin typeface="Arial Narrow" pitchFamily="34" charset="0"/>
                <a:cs typeface="Times New Roman"/>
              </a:rPr>
              <a:t> </a:t>
            </a:r>
            <a:r>
              <a:rPr sz="1200" b="1" spc="-10" dirty="0">
                <a:latin typeface="Arial Narrow" pitchFamily="34" charset="0"/>
                <a:cs typeface="Arial"/>
              </a:rPr>
              <a:t>oper</a:t>
            </a:r>
            <a:r>
              <a:rPr sz="1200" b="1" dirty="0">
                <a:latin typeface="Arial Narrow" pitchFamily="34" charset="0"/>
                <a:cs typeface="Arial"/>
              </a:rPr>
              <a:t>a</a:t>
            </a:r>
            <a:r>
              <a:rPr sz="1200" b="1" spc="-10" dirty="0">
                <a:latin typeface="Arial Narrow" pitchFamily="34" charset="0"/>
                <a:cs typeface="Arial"/>
              </a:rPr>
              <a:t>tion</a:t>
            </a:r>
            <a:endParaRPr sz="1200">
              <a:latin typeface="Arial Narrow" pitchFamily="34" charset="0"/>
              <a:cs typeface="Arial"/>
            </a:endParaRPr>
          </a:p>
        </p:txBody>
      </p:sp>
      <p:sp>
        <p:nvSpPr>
          <p:cNvPr id="20492" name="object 20"/>
          <p:cNvSpPr txBox="1">
            <a:spLocks noChangeArrowheads="1"/>
          </p:cNvSpPr>
          <p:nvPr/>
        </p:nvSpPr>
        <p:spPr bwMode="auto">
          <a:xfrm>
            <a:off x="1997075" y="5105400"/>
            <a:ext cx="8747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5113" algn="l"/>
                <a:tab pos="520700" algn="l"/>
                <a:tab pos="776288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r>
              <a:rPr lang="en-US" sz="1200" b="1" dirty="0">
                <a:latin typeface="Arial Narrow" pitchFamily="34" charset="0"/>
                <a:cs typeface="Times New Roman" pitchFamily="18" charset="0"/>
              </a:rPr>
              <a:t>	</a:t>
            </a:r>
            <a:r>
              <a:rPr lang="en-US" sz="1200" b="1" dirty="0">
                <a:latin typeface="Arial Narrow" pitchFamily="34" charset="0"/>
              </a:rPr>
              <a:t>1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0493" name="object 21"/>
          <p:cNvSpPr>
            <a:spLocks/>
          </p:cNvSpPr>
          <p:nvPr/>
        </p:nvSpPr>
        <p:spPr bwMode="auto">
          <a:xfrm>
            <a:off x="3082925" y="5078413"/>
            <a:ext cx="0" cy="206375"/>
          </a:xfrm>
          <a:custGeom>
            <a:avLst/>
            <a:gdLst>
              <a:gd name="T0" fmla="*/ 0 h 207010"/>
              <a:gd name="T1" fmla="*/ 199027 h 207010"/>
              <a:gd name="T2" fmla="*/ 0 60000 65536"/>
              <a:gd name="T3" fmla="*/ 0 60000 65536"/>
              <a:gd name="T4" fmla="*/ 0 h 207010"/>
              <a:gd name="T5" fmla="*/ 207010 h 20701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207010">
                <a:moveTo>
                  <a:pt x="0" y="0"/>
                </a:moveTo>
                <a:lnTo>
                  <a:pt x="0" y="206501"/>
                </a:lnTo>
              </a:path>
            </a:pathLst>
          </a:custGeom>
          <a:noFill/>
          <a:ln w="253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 Narrow" pitchFamily="34" charset="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67276"/>
              </p:ext>
            </p:extLst>
          </p:nvPr>
        </p:nvGraphicFramePr>
        <p:xfrm>
          <a:off x="1882775" y="2741613"/>
          <a:ext cx="3586163" cy="206375"/>
        </p:xfrm>
        <a:graphic>
          <a:graphicData uri="http://schemas.openxmlformats.org/drawingml/2006/table">
            <a:tbl>
              <a:tblPr/>
              <a:tblGrid>
                <a:gridCol w="406400"/>
                <a:gridCol w="795338"/>
                <a:gridCol w="2384425"/>
              </a:tblGrid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3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238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Opcode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778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Address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45354"/>
              </p:ext>
            </p:extLst>
          </p:nvPr>
        </p:nvGraphicFramePr>
        <p:xfrm>
          <a:off x="1892300" y="3636963"/>
          <a:ext cx="3586162" cy="455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928"/>
                <a:gridCol w="254042"/>
                <a:gridCol w="255031"/>
                <a:gridCol w="573167"/>
                <a:gridCol w="1686140"/>
                <a:gridCol w="498854"/>
              </a:tblGrid>
              <a:tr h="249237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6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6675">
                <a:tc>
                  <a:txBody>
                    <a:bodyPr/>
                    <a:lstStyle/>
                    <a:p>
                      <a:pPr marL="13652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00"/>
                      </a:solidFill>
                      <a:prstDash val="solid"/>
                    </a:lnL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Regi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te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pe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399">
                      <a:solidFill>
                        <a:srgbClr val="000000"/>
                      </a:solidFill>
                      <a:prstDash val="solid"/>
                    </a:lnR>
                    <a:lnT w="25399">
                      <a:solidFill>
                        <a:srgbClr val="000000"/>
                      </a:solidFill>
                      <a:prstDash val="solid"/>
                    </a:lnT>
                    <a:lnB w="253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0521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524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58738" fontAlgn="auto">
              <a:spcBef>
                <a:spcPts val="0"/>
              </a:spcBef>
              <a:spcAft>
                <a:spcPts val="0"/>
              </a:spcAft>
              <a:tabLst>
                <a:tab pos="4530725" algn="l"/>
              </a:tabLst>
              <a:defRPr/>
            </a:pPr>
            <a:r>
              <a:rPr lang="en-US" sz="3200" b="1" dirty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BASIC </a:t>
            </a: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pitchFamily="34" charset="0"/>
              </a:rPr>
              <a:t>COMPUTER INSTRUCTIONS</a:t>
            </a:r>
            <a:endParaRPr lang="en-US" sz="3200" b="1" dirty="0">
              <a:solidFill>
                <a:srgbClr val="0066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2200" y="1199964"/>
            <a:ext cx="355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I=0,</a:t>
            </a:r>
            <a:r>
              <a:rPr lang="en-US" b="1" dirty="0" smtClean="0">
                <a:latin typeface="Arial Narrow" pitchFamily="34" charset="0"/>
              </a:rPr>
              <a:t> Direct addressing mode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I=1</a:t>
            </a:r>
            <a:r>
              <a:rPr lang="en-US" b="1" dirty="0" smtClean="0">
                <a:latin typeface="Arial Narrow" pitchFamily="34" charset="0"/>
              </a:rPr>
              <a:t>, Indirect </a:t>
            </a:r>
            <a:r>
              <a:rPr lang="en-US" b="1" dirty="0">
                <a:latin typeface="Arial Narrow" pitchFamily="34" charset="0"/>
              </a:rPr>
              <a:t>addressing mode</a:t>
            </a:r>
          </a:p>
          <a:p>
            <a:endParaRPr lang="en-US" b="1" dirty="0">
              <a:latin typeface="Arial Narrow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45506" y="1661629"/>
            <a:ext cx="3943350" cy="1005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8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370013" y="-7254"/>
            <a:ext cx="7469187" cy="4302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2303780" algn="l"/>
                <a:tab pos="3212465" algn="l"/>
                <a:tab pos="4337685" algn="l"/>
                <a:tab pos="5029200" algn="l"/>
              </a:tabLst>
              <a:defRPr/>
            </a:pPr>
            <a:r>
              <a:rPr sz="2800" b="1" spc="-2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DETERMINE	THE	TYPE	OF	INSTRUCTION</a:t>
            </a:r>
          </a:p>
        </p:txBody>
      </p:sp>
      <p:sp>
        <p:nvSpPr>
          <p:cNvPr id="36868" name="object 9"/>
          <p:cNvSpPr txBox="1">
            <a:spLocks noChangeArrowheads="1"/>
          </p:cNvSpPr>
          <p:nvPr/>
        </p:nvSpPr>
        <p:spPr bwMode="auto">
          <a:xfrm>
            <a:off x="1134179" y="5847329"/>
            <a:ext cx="7794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b="1" dirty="0">
                <a:latin typeface="Arial Narrow" pitchFamily="34" charset="0"/>
              </a:rPr>
              <a:t>D'</a:t>
            </a:r>
            <a:r>
              <a:rPr lang="en-US" sz="1200" b="1" dirty="0">
                <a:latin typeface="Arial Narrow" pitchFamily="34" charset="0"/>
              </a:rPr>
              <a:t>7</a:t>
            </a:r>
            <a:r>
              <a:rPr lang="en-US" b="1" dirty="0">
                <a:latin typeface="Arial Narrow" pitchFamily="34" charset="0"/>
              </a:rPr>
              <a:t>IT</a:t>
            </a:r>
            <a:r>
              <a:rPr lang="en-US" sz="1400" b="1" dirty="0">
                <a:latin typeface="Arial Narrow" pitchFamily="34" charset="0"/>
              </a:rPr>
              <a:t>3</a:t>
            </a:r>
            <a:r>
              <a:rPr lang="en-US" b="1" dirty="0">
                <a:latin typeface="Arial Narrow" pitchFamily="34" charset="0"/>
              </a:rPr>
              <a:t>:</a:t>
            </a:r>
            <a:r>
              <a:rPr lang="en-US" b="1" dirty="0"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latin typeface="Arial Narrow" pitchFamily="34" charset="0"/>
              </a:rPr>
              <a:t>D'</a:t>
            </a:r>
            <a:r>
              <a:rPr lang="en-US" sz="1400" b="1" dirty="0">
                <a:latin typeface="Arial Narrow" pitchFamily="34" charset="0"/>
              </a:rPr>
              <a:t>7</a:t>
            </a:r>
            <a:r>
              <a:rPr lang="en-US" b="1" dirty="0">
                <a:latin typeface="Arial Narrow" pitchFamily="34" charset="0"/>
              </a:rPr>
              <a:t>I'T</a:t>
            </a:r>
            <a:r>
              <a:rPr lang="en-US" sz="1400" b="1" dirty="0">
                <a:latin typeface="Arial Narrow" pitchFamily="34" charset="0"/>
              </a:rPr>
              <a:t>3</a:t>
            </a:r>
            <a:r>
              <a:rPr lang="en-US" b="1" dirty="0">
                <a:latin typeface="Arial Narrow" pitchFamily="34" charset="0"/>
              </a:rPr>
              <a:t>:</a:t>
            </a:r>
            <a:r>
              <a:rPr lang="en-US" b="1" dirty="0"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latin typeface="Arial Narrow" pitchFamily="34" charset="0"/>
              </a:rPr>
              <a:t>D</a:t>
            </a:r>
            <a:r>
              <a:rPr lang="en-US" sz="1400" b="1" dirty="0">
                <a:latin typeface="Arial Narrow" pitchFamily="34" charset="0"/>
              </a:rPr>
              <a:t>7</a:t>
            </a:r>
            <a:r>
              <a:rPr lang="en-US" b="1" dirty="0">
                <a:latin typeface="Arial Narrow" pitchFamily="34" charset="0"/>
              </a:rPr>
              <a:t>I'T</a:t>
            </a:r>
            <a:r>
              <a:rPr lang="en-US" sz="1400" b="1" dirty="0">
                <a:latin typeface="Arial Narrow" pitchFamily="34" charset="0"/>
              </a:rPr>
              <a:t>3</a:t>
            </a:r>
            <a:r>
              <a:rPr lang="en-US" b="1" dirty="0">
                <a:latin typeface="Arial Narrow" pitchFamily="34" charset="0"/>
              </a:rPr>
              <a:t>:</a:t>
            </a:r>
            <a:r>
              <a:rPr lang="en-US" b="1" dirty="0">
                <a:latin typeface="Arial Narrow" pitchFamily="34" charset="0"/>
                <a:cs typeface="Times New Roman" pitchFamily="18" charset="0"/>
              </a:rPr>
              <a:t> </a:t>
            </a:r>
            <a:r>
              <a:rPr lang="en-US" b="1" dirty="0">
                <a:latin typeface="Arial Narrow" pitchFamily="34" charset="0"/>
              </a:rPr>
              <a:t>D</a:t>
            </a:r>
            <a:r>
              <a:rPr lang="en-US" sz="1400" b="1" dirty="0">
                <a:latin typeface="Arial Narrow" pitchFamily="34" charset="0"/>
              </a:rPr>
              <a:t>7</a:t>
            </a:r>
            <a:r>
              <a:rPr lang="en-US" b="1" dirty="0">
                <a:latin typeface="Arial Narrow" pitchFamily="34" charset="0"/>
              </a:rPr>
              <a:t>IT</a:t>
            </a:r>
            <a:r>
              <a:rPr lang="en-US" sz="1400" b="1" dirty="0">
                <a:latin typeface="Arial Narrow" pitchFamily="34" charset="0"/>
              </a:rPr>
              <a:t>3</a:t>
            </a:r>
            <a:r>
              <a:rPr lang="en-US" b="1" dirty="0">
                <a:latin typeface="Arial Narrow" pitchFamily="34" charset="0"/>
              </a:rPr>
              <a:t>: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8141" y="5837011"/>
            <a:ext cx="3706813" cy="9747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spc="-5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A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</a:t>
            </a:r>
            <a:r>
              <a:rPr b="1" spc="8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Symbol"/>
              </a:rPr>
              <a:t></a:t>
            </a:r>
            <a:r>
              <a:rPr b="1" spc="2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M[</a:t>
            </a:r>
            <a:r>
              <a:rPr b="1" spc="-5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A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R]</a:t>
            </a:r>
            <a:endParaRPr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12700" fontAlgn="auto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Not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hin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g</a:t>
            </a:r>
            <a:endParaRPr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12700" fontAlgn="auto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xec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ute</a:t>
            </a:r>
            <a:r>
              <a:rPr b="1" spc="5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a</a:t>
            </a:r>
            <a:r>
              <a:rPr b="1" spc="4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gi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s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r-r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f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nce</a:t>
            </a:r>
            <a:r>
              <a:rPr b="1" spc="6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in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s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b="1" spc="-10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.</a:t>
            </a:r>
            <a:endParaRPr dirty="0">
              <a:solidFill>
                <a:schemeClr val="tx2">
                  <a:lumMod val="50000"/>
                </a:schemeClr>
              </a:solidFill>
              <a:latin typeface="Arial Narrow" pitchFamily="34" charset="0"/>
              <a:cs typeface="Arial"/>
            </a:endParaRPr>
          </a:p>
          <a:p>
            <a:pPr marL="1270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x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e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c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ute</a:t>
            </a:r>
            <a:r>
              <a:rPr b="1" spc="4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an</a:t>
            </a:r>
            <a:r>
              <a:rPr b="1" spc="4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p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u</a:t>
            </a:r>
            <a:r>
              <a:rPr b="1" spc="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-</a:t>
            </a:r>
            <a:r>
              <a:rPr b="1" spc="-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o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utpu</a:t>
            </a:r>
            <a:r>
              <a:rPr b="1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t</a:t>
            </a:r>
            <a:r>
              <a:rPr b="1" spc="1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Times New Roman"/>
              </a:rPr>
              <a:t> 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i</a:t>
            </a:r>
            <a:r>
              <a:rPr b="1" spc="-10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n</a:t>
            </a:r>
            <a:r>
              <a:rPr b="1" spc="-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st</a:t>
            </a:r>
            <a:r>
              <a:rPr b="1" spc="-105" dirty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  <a:cs typeface="Arial"/>
              </a:rPr>
              <a:t>r</a:t>
            </a:r>
            <a:r>
              <a:rPr b="1" spc="-5" dirty="0">
                <a:latin typeface="Arial Narrow" pitchFamily="34" charset="0"/>
                <a:cs typeface="Arial"/>
              </a:rPr>
              <a:t>.</a:t>
            </a:r>
            <a:endParaRPr dirty="0">
              <a:latin typeface="Arial Narrow" pitchFamily="34" charset="0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2750" y="422960"/>
            <a:ext cx="6165850" cy="5370962"/>
            <a:chOff x="1682750" y="862013"/>
            <a:chExt cx="5483225" cy="4530725"/>
          </a:xfrm>
        </p:grpSpPr>
        <p:sp>
          <p:nvSpPr>
            <p:cNvPr id="8" name="object 8"/>
            <p:cNvSpPr txBox="1"/>
            <p:nvPr/>
          </p:nvSpPr>
          <p:spPr>
            <a:xfrm>
              <a:off x="6362700" y="3465513"/>
              <a:ext cx="800100" cy="17938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dirty="0">
                  <a:latin typeface="Arial"/>
                  <a:cs typeface="Arial"/>
                </a:rPr>
                <a:t>=</a:t>
              </a:r>
              <a:r>
                <a:rPr sz="1200" b="1" spc="1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0</a:t>
              </a:r>
              <a:r>
                <a:rPr sz="1200" b="1" spc="35" dirty="0">
                  <a:latin typeface="Times New Roman"/>
                  <a:cs typeface="Times New Roman"/>
                </a:rPr>
                <a:t> </a:t>
              </a:r>
              <a:r>
                <a:rPr sz="1200" b="1" spc="-5" dirty="0">
                  <a:latin typeface="Arial"/>
                  <a:cs typeface="Arial"/>
                </a:rPr>
                <a:t>(</a:t>
              </a:r>
              <a:r>
                <a:rPr sz="1200" b="1" dirty="0">
                  <a:latin typeface="Arial"/>
                  <a:cs typeface="Arial"/>
                </a:rPr>
                <a:t>direc</a:t>
              </a:r>
              <a:r>
                <a:rPr sz="1200" b="1" spc="-5" dirty="0">
                  <a:latin typeface="Arial"/>
                  <a:cs typeface="Arial"/>
                </a:rPr>
                <a:t>t</a:t>
              </a:r>
              <a:r>
                <a:rPr sz="1200" b="1" dirty="0">
                  <a:latin typeface="Arial"/>
                  <a:cs typeface="Arial"/>
                </a:rPr>
                <a:t>)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765550" y="862013"/>
              <a:ext cx="37465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0" dirty="0">
                  <a:latin typeface="Arial"/>
                  <a:cs typeface="Arial"/>
                </a:rPr>
                <a:t>Start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765550" y="987425"/>
              <a:ext cx="544513" cy="18097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0" dirty="0">
                  <a:latin typeface="Arial"/>
                  <a:cs typeface="Arial"/>
                </a:rPr>
                <a:t>SC</a:t>
              </a:r>
              <a:r>
                <a:rPr sz="1200" b="1" spc="20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Symbol"/>
                  <a:cs typeface="Symbol"/>
                </a:rPr>
                <a:t></a:t>
              </a:r>
              <a:r>
                <a:rPr sz="1200" b="1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Symbol"/>
                  <a:cs typeface="Symbol"/>
                </a:rPr>
                <a:t></a:t>
              </a:r>
              <a:endParaRPr sz="1200">
                <a:latin typeface="Symbol"/>
                <a:cs typeface="Symbol"/>
              </a:endParaRPr>
            </a:p>
          </p:txBody>
        </p:sp>
        <p:sp>
          <p:nvSpPr>
            <p:cNvPr id="36872" name="object 14"/>
            <p:cNvSpPr>
              <a:spLocks/>
            </p:cNvSpPr>
            <p:nvPr/>
          </p:nvSpPr>
          <p:spPr bwMode="auto">
            <a:xfrm>
              <a:off x="3589338" y="868363"/>
              <a:ext cx="801687" cy="290512"/>
            </a:xfrm>
            <a:custGeom>
              <a:avLst/>
              <a:gdLst>
                <a:gd name="T0" fmla="*/ 0 w 802004"/>
                <a:gd name="T1" fmla="*/ 286722 h 290830"/>
                <a:gd name="T2" fmla="*/ 797890 w 802004"/>
                <a:gd name="T3" fmla="*/ 286722 h 290830"/>
                <a:gd name="T4" fmla="*/ 797890 w 802004"/>
                <a:gd name="T5" fmla="*/ 0 h 290830"/>
                <a:gd name="T6" fmla="*/ 0 w 802004"/>
                <a:gd name="T7" fmla="*/ 0 h 290830"/>
                <a:gd name="T8" fmla="*/ 0 w 802004"/>
                <a:gd name="T9" fmla="*/ 286722 h 2908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2004"/>
                <a:gd name="T16" fmla="*/ 0 h 290830"/>
                <a:gd name="T17" fmla="*/ 802004 w 802004"/>
                <a:gd name="T18" fmla="*/ 290830 h 2908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2004" h="290830">
                  <a:moveTo>
                    <a:pt x="0" y="290512"/>
                  </a:moveTo>
                  <a:lnTo>
                    <a:pt x="801684" y="290512"/>
                  </a:lnTo>
                  <a:lnTo>
                    <a:pt x="801684" y="0"/>
                  </a:lnTo>
                  <a:lnTo>
                    <a:pt x="0" y="0"/>
                  </a:lnTo>
                  <a:lnTo>
                    <a:pt x="0" y="290512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3" name="object 15"/>
            <p:cNvSpPr>
              <a:spLocks/>
            </p:cNvSpPr>
            <p:nvPr/>
          </p:nvSpPr>
          <p:spPr bwMode="auto">
            <a:xfrm>
              <a:off x="3454400" y="1444625"/>
              <a:ext cx="1019175" cy="203200"/>
            </a:xfrm>
            <a:custGeom>
              <a:avLst/>
              <a:gdLst>
                <a:gd name="T0" fmla="*/ 0 w 1019175"/>
                <a:gd name="T1" fmla="*/ 203204 h 203200"/>
                <a:gd name="T2" fmla="*/ 1019174 w 1019175"/>
                <a:gd name="T3" fmla="*/ 203204 h 203200"/>
                <a:gd name="T4" fmla="*/ 1019174 w 1019175"/>
                <a:gd name="T5" fmla="*/ 0 h 203200"/>
                <a:gd name="T6" fmla="*/ 0 w 1019175"/>
                <a:gd name="T7" fmla="*/ 0 h 203200"/>
                <a:gd name="T8" fmla="*/ 0 w 1019175"/>
                <a:gd name="T9" fmla="*/ 203204 h 203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9175"/>
                <a:gd name="T16" fmla="*/ 0 h 203200"/>
                <a:gd name="T17" fmla="*/ 1019175 w 1019175"/>
                <a:gd name="T18" fmla="*/ 203200 h 203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9175" h="203200">
                  <a:moveTo>
                    <a:pt x="0" y="203204"/>
                  </a:moveTo>
                  <a:lnTo>
                    <a:pt x="1019174" y="203204"/>
                  </a:lnTo>
                  <a:lnTo>
                    <a:pt x="1019174" y="0"/>
                  </a:lnTo>
                  <a:lnTo>
                    <a:pt x="0" y="0"/>
                  </a:lnTo>
                  <a:lnTo>
                    <a:pt x="0" y="203204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4" name="object 16"/>
            <p:cNvSpPr>
              <a:spLocks/>
            </p:cNvSpPr>
            <p:nvPr/>
          </p:nvSpPr>
          <p:spPr bwMode="auto">
            <a:xfrm>
              <a:off x="3954463" y="1335088"/>
              <a:ext cx="88900" cy="96837"/>
            </a:xfrm>
            <a:custGeom>
              <a:avLst/>
              <a:gdLst>
                <a:gd name="T0" fmla="*/ 37249 w 88900"/>
                <a:gd name="T1" fmla="*/ 0 h 96519"/>
                <a:gd name="T2" fmla="*/ 24532 w 88900"/>
                <a:gd name="T3" fmla="*/ 1559 h 96519"/>
                <a:gd name="T4" fmla="*/ 12067 w 88900"/>
                <a:gd name="T5" fmla="*/ 4332 h 96519"/>
                <a:gd name="T6" fmla="*/ 0 w 88900"/>
                <a:gd name="T7" fmla="*/ 8256 h 96519"/>
                <a:gd name="T8" fmla="*/ 47487 w 88900"/>
                <a:gd name="T9" fmla="*/ 100333 h 96519"/>
                <a:gd name="T10" fmla="*/ 88866 w 88900"/>
                <a:gd name="T11" fmla="*/ 6036 h 96519"/>
                <a:gd name="T12" fmla="*/ 78443 w 88900"/>
                <a:gd name="T13" fmla="*/ 3244 h 96519"/>
                <a:gd name="T14" fmla="*/ 66776 w 88900"/>
                <a:gd name="T15" fmla="*/ 1298 h 96519"/>
                <a:gd name="T16" fmla="*/ 53249 w 88900"/>
                <a:gd name="T17" fmla="*/ 218 h 96519"/>
                <a:gd name="T18" fmla="*/ 37249 w 88900"/>
                <a:gd name="T19" fmla="*/ 0 h 965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19"/>
                <a:gd name="T32" fmla="*/ 88900 w 88900"/>
                <a:gd name="T33" fmla="*/ 96519 h 965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19">
                  <a:moveTo>
                    <a:pt x="37249" y="0"/>
                  </a:moveTo>
                  <a:lnTo>
                    <a:pt x="24532" y="1499"/>
                  </a:lnTo>
                  <a:lnTo>
                    <a:pt x="12067" y="4164"/>
                  </a:lnTo>
                  <a:lnTo>
                    <a:pt x="0" y="7937"/>
                  </a:lnTo>
                  <a:lnTo>
                    <a:pt x="47487" y="96451"/>
                  </a:lnTo>
                  <a:lnTo>
                    <a:pt x="88866" y="5803"/>
                  </a:lnTo>
                  <a:lnTo>
                    <a:pt x="78443" y="3119"/>
                  </a:lnTo>
                  <a:lnTo>
                    <a:pt x="66776" y="1250"/>
                  </a:lnTo>
                  <a:lnTo>
                    <a:pt x="53249" y="206"/>
                  </a:lnTo>
                  <a:lnTo>
                    <a:pt x="37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5" name="object 17"/>
            <p:cNvSpPr>
              <a:spLocks/>
            </p:cNvSpPr>
            <p:nvPr/>
          </p:nvSpPr>
          <p:spPr bwMode="auto">
            <a:xfrm>
              <a:off x="4000500" y="1152525"/>
              <a:ext cx="0" cy="192088"/>
            </a:xfrm>
            <a:custGeom>
              <a:avLst/>
              <a:gdLst>
                <a:gd name="T0" fmla="*/ 0 h 192405"/>
                <a:gd name="T1" fmla="*/ 188410 h 192405"/>
                <a:gd name="T2" fmla="*/ 0 60000 65536"/>
                <a:gd name="T3" fmla="*/ 0 60000 65536"/>
                <a:gd name="T4" fmla="*/ 0 h 192405"/>
                <a:gd name="T5" fmla="*/ 192405 h 19240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92405">
                  <a:moveTo>
                    <a:pt x="0" y="0"/>
                  </a:moveTo>
                  <a:lnTo>
                    <a:pt x="0" y="192176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6" name="object 18"/>
            <p:cNvSpPr>
              <a:spLocks/>
            </p:cNvSpPr>
            <p:nvPr/>
          </p:nvSpPr>
          <p:spPr bwMode="auto">
            <a:xfrm>
              <a:off x="3536950" y="1335088"/>
              <a:ext cx="88900" cy="96837"/>
            </a:xfrm>
            <a:custGeom>
              <a:avLst/>
              <a:gdLst>
                <a:gd name="T0" fmla="*/ 37201 w 88900"/>
                <a:gd name="T1" fmla="*/ 0 h 96519"/>
                <a:gd name="T2" fmla="*/ 24484 w 88900"/>
                <a:gd name="T3" fmla="*/ 1559 h 96519"/>
                <a:gd name="T4" fmla="*/ 12048 w 88900"/>
                <a:gd name="T5" fmla="*/ 4332 h 96519"/>
                <a:gd name="T6" fmla="*/ 0 w 88900"/>
                <a:gd name="T7" fmla="*/ 8256 h 96519"/>
                <a:gd name="T8" fmla="*/ 47487 w 88900"/>
                <a:gd name="T9" fmla="*/ 100333 h 96519"/>
                <a:gd name="T10" fmla="*/ 88838 w 88900"/>
                <a:gd name="T11" fmla="*/ 6053 h 96519"/>
                <a:gd name="T12" fmla="*/ 78460 w 88900"/>
                <a:gd name="T13" fmla="*/ 3254 h 96519"/>
                <a:gd name="T14" fmla="*/ 66799 w 88900"/>
                <a:gd name="T15" fmla="*/ 1302 h 96519"/>
                <a:gd name="T16" fmla="*/ 53248 w 88900"/>
                <a:gd name="T17" fmla="*/ 219 h 96519"/>
                <a:gd name="T18" fmla="*/ 37201 w 88900"/>
                <a:gd name="T19" fmla="*/ 0 h 965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19"/>
                <a:gd name="T32" fmla="*/ 88900 w 88900"/>
                <a:gd name="T33" fmla="*/ 96519 h 965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19">
                  <a:moveTo>
                    <a:pt x="37201" y="0"/>
                  </a:moveTo>
                  <a:lnTo>
                    <a:pt x="24484" y="1499"/>
                  </a:lnTo>
                  <a:lnTo>
                    <a:pt x="12048" y="4164"/>
                  </a:lnTo>
                  <a:lnTo>
                    <a:pt x="0" y="7937"/>
                  </a:lnTo>
                  <a:lnTo>
                    <a:pt x="47487" y="96451"/>
                  </a:lnTo>
                  <a:lnTo>
                    <a:pt x="88838" y="5819"/>
                  </a:lnTo>
                  <a:lnTo>
                    <a:pt x="78460" y="3128"/>
                  </a:lnTo>
                  <a:lnTo>
                    <a:pt x="66799" y="1254"/>
                  </a:lnTo>
                  <a:lnTo>
                    <a:pt x="53248" y="207"/>
                  </a:lnTo>
                  <a:lnTo>
                    <a:pt x="37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7" name="object 19"/>
            <p:cNvSpPr>
              <a:spLocks/>
            </p:cNvSpPr>
            <p:nvPr/>
          </p:nvSpPr>
          <p:spPr bwMode="auto">
            <a:xfrm>
              <a:off x="3582988" y="1252538"/>
              <a:ext cx="0" cy="112712"/>
            </a:xfrm>
            <a:custGeom>
              <a:avLst/>
              <a:gdLst>
                <a:gd name="T0" fmla="*/ 108909 h 113030"/>
                <a:gd name="T1" fmla="*/ 0 h 113030"/>
                <a:gd name="T2" fmla="*/ 0 60000 65536"/>
                <a:gd name="T3" fmla="*/ 0 60000 65536"/>
                <a:gd name="T4" fmla="*/ 0 h 113030"/>
                <a:gd name="T5" fmla="*/ 113030 h 11303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13030">
                  <a:moveTo>
                    <a:pt x="0" y="112654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78" name="object 20"/>
            <p:cNvSpPr txBox="1">
              <a:spLocks noChangeArrowheads="1"/>
            </p:cNvSpPr>
            <p:nvPr/>
          </p:nvSpPr>
          <p:spPr bwMode="auto">
            <a:xfrm>
              <a:off x="3013075" y="1470025"/>
              <a:ext cx="2020888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 b="1">
                  <a:latin typeface="Arial" charset="0"/>
                </a:rPr>
                <a:t>AR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>
                  <a:latin typeface="Arial" charset="0"/>
                </a:rPr>
                <a:t>PC</a:t>
              </a:r>
              <a:endParaRPr lang="en-US" sz="1200">
                <a:latin typeface="Arial" charset="0"/>
              </a:endParaRPr>
            </a:p>
            <a:p>
              <a:pPr eaLnBrk="1" hangingPunct="1"/>
              <a:endParaRPr lang="en-US" sz="1200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ts val="763"/>
                </a:spcBef>
              </a:pPr>
              <a:r>
                <a:rPr lang="en-US" b="1" baseline="2000">
                  <a:latin typeface="Arial" charset="0"/>
                </a:rPr>
                <a:t>IR</a:t>
              </a:r>
              <a:r>
                <a:rPr lang="en-US" b="1" baseline="200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b="1" baseline="2000">
                  <a:latin typeface="Arial" charset="0"/>
                </a:rPr>
                <a:t>M[AR],</a:t>
              </a:r>
              <a:r>
                <a:rPr lang="en-US" b="1" baseline="200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baseline="2000">
                  <a:latin typeface="Arial" charset="0"/>
                </a:rPr>
                <a:t>PC</a:t>
              </a:r>
              <a:r>
                <a:rPr lang="en-US" b="1" baseline="2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baseline="2000">
                  <a:latin typeface="Arial" charset="0"/>
                </a:rPr>
                <a:t>PC</a:t>
              </a:r>
              <a:r>
                <a:rPr lang="en-US" b="1" baseline="2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baseline="2000">
                  <a:latin typeface="Arial" charset="0"/>
                </a:rPr>
                <a:t>+</a:t>
              </a:r>
              <a:r>
                <a:rPr lang="en-US" b="1" baseline="2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baseline="2000">
                  <a:latin typeface="Arial" charset="0"/>
                </a:rPr>
                <a:t>1</a:t>
              </a:r>
              <a:endParaRPr lang="en-US" baseline="2000">
                <a:latin typeface="Arial" charset="0"/>
              </a:endParaRPr>
            </a:p>
          </p:txBody>
        </p:sp>
        <p:sp>
          <p:nvSpPr>
            <p:cNvPr id="36879" name="object 21"/>
            <p:cNvSpPr>
              <a:spLocks/>
            </p:cNvSpPr>
            <p:nvPr/>
          </p:nvSpPr>
          <p:spPr bwMode="auto">
            <a:xfrm>
              <a:off x="2962275" y="1898650"/>
              <a:ext cx="2200275" cy="214313"/>
            </a:xfrm>
            <a:custGeom>
              <a:avLst/>
              <a:gdLst>
                <a:gd name="T0" fmla="*/ 0 w 2200275"/>
                <a:gd name="T1" fmla="*/ 210544 h 214630"/>
                <a:gd name="T2" fmla="*/ 2200275 w 2200275"/>
                <a:gd name="T3" fmla="*/ 210544 h 214630"/>
                <a:gd name="T4" fmla="*/ 2200275 w 2200275"/>
                <a:gd name="T5" fmla="*/ 0 h 214630"/>
                <a:gd name="T6" fmla="*/ 0 w 2200275"/>
                <a:gd name="T7" fmla="*/ 0 h 214630"/>
                <a:gd name="T8" fmla="*/ 0 w 2200275"/>
                <a:gd name="T9" fmla="*/ 210544 h 214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0275"/>
                <a:gd name="T16" fmla="*/ 0 h 214630"/>
                <a:gd name="T17" fmla="*/ 2200275 w 2200275"/>
                <a:gd name="T18" fmla="*/ 214630 h 214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0275" h="214630">
                  <a:moveTo>
                    <a:pt x="0" y="214312"/>
                  </a:moveTo>
                  <a:lnTo>
                    <a:pt x="2200274" y="214312"/>
                  </a:lnTo>
                  <a:lnTo>
                    <a:pt x="2200274" y="0"/>
                  </a:lnTo>
                  <a:lnTo>
                    <a:pt x="0" y="0"/>
                  </a:lnTo>
                  <a:lnTo>
                    <a:pt x="0" y="214312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0" name="object 22"/>
            <p:cNvSpPr>
              <a:spLocks/>
            </p:cNvSpPr>
            <p:nvPr/>
          </p:nvSpPr>
          <p:spPr bwMode="auto">
            <a:xfrm>
              <a:off x="3954463" y="1789113"/>
              <a:ext cx="88900" cy="96837"/>
            </a:xfrm>
            <a:custGeom>
              <a:avLst/>
              <a:gdLst>
                <a:gd name="T0" fmla="*/ 37249 w 88900"/>
                <a:gd name="T1" fmla="*/ 0 h 96519"/>
                <a:gd name="T2" fmla="*/ 24532 w 88900"/>
                <a:gd name="T3" fmla="*/ 1559 h 96519"/>
                <a:gd name="T4" fmla="*/ 12067 w 88900"/>
                <a:gd name="T5" fmla="*/ 4332 h 96519"/>
                <a:gd name="T6" fmla="*/ 0 w 88900"/>
                <a:gd name="T7" fmla="*/ 8256 h 96519"/>
                <a:gd name="T8" fmla="*/ 47487 w 88900"/>
                <a:gd name="T9" fmla="*/ 100333 h 96519"/>
                <a:gd name="T10" fmla="*/ 88866 w 88900"/>
                <a:gd name="T11" fmla="*/ 6036 h 96519"/>
                <a:gd name="T12" fmla="*/ 78443 w 88900"/>
                <a:gd name="T13" fmla="*/ 3244 h 96519"/>
                <a:gd name="T14" fmla="*/ 66776 w 88900"/>
                <a:gd name="T15" fmla="*/ 1298 h 96519"/>
                <a:gd name="T16" fmla="*/ 53249 w 88900"/>
                <a:gd name="T17" fmla="*/ 218 h 96519"/>
                <a:gd name="T18" fmla="*/ 37249 w 88900"/>
                <a:gd name="T19" fmla="*/ 0 h 965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19"/>
                <a:gd name="T32" fmla="*/ 88900 w 88900"/>
                <a:gd name="T33" fmla="*/ 96519 h 965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19">
                  <a:moveTo>
                    <a:pt x="37249" y="0"/>
                  </a:moveTo>
                  <a:lnTo>
                    <a:pt x="24532" y="1499"/>
                  </a:lnTo>
                  <a:lnTo>
                    <a:pt x="12067" y="4164"/>
                  </a:lnTo>
                  <a:lnTo>
                    <a:pt x="0" y="7937"/>
                  </a:lnTo>
                  <a:lnTo>
                    <a:pt x="47487" y="96451"/>
                  </a:lnTo>
                  <a:lnTo>
                    <a:pt x="88866" y="5803"/>
                  </a:lnTo>
                  <a:lnTo>
                    <a:pt x="78443" y="3119"/>
                  </a:lnTo>
                  <a:lnTo>
                    <a:pt x="66776" y="1250"/>
                  </a:lnTo>
                  <a:lnTo>
                    <a:pt x="53249" y="206"/>
                  </a:lnTo>
                  <a:lnTo>
                    <a:pt x="37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1" name="object 23"/>
            <p:cNvSpPr>
              <a:spLocks/>
            </p:cNvSpPr>
            <p:nvPr/>
          </p:nvSpPr>
          <p:spPr bwMode="auto">
            <a:xfrm>
              <a:off x="4000500" y="1666875"/>
              <a:ext cx="0" cy="131763"/>
            </a:xfrm>
            <a:custGeom>
              <a:avLst/>
              <a:gdLst>
                <a:gd name="T0" fmla="*/ 0 h 132080"/>
                <a:gd name="T1" fmla="*/ 128078 h 132080"/>
                <a:gd name="T2" fmla="*/ 0 60000 65536"/>
                <a:gd name="T3" fmla="*/ 0 60000 65536"/>
                <a:gd name="T4" fmla="*/ 0 h 132080"/>
                <a:gd name="T5" fmla="*/ 132080 h 13208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32080">
                  <a:moveTo>
                    <a:pt x="0" y="0"/>
                  </a:moveTo>
                  <a:lnTo>
                    <a:pt x="0" y="13182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180013" y="1752600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883" name="object 25"/>
            <p:cNvSpPr>
              <a:spLocks/>
            </p:cNvSpPr>
            <p:nvPr/>
          </p:nvSpPr>
          <p:spPr bwMode="auto">
            <a:xfrm>
              <a:off x="2752725" y="2355850"/>
              <a:ext cx="2557463" cy="382588"/>
            </a:xfrm>
            <a:custGeom>
              <a:avLst/>
              <a:gdLst>
                <a:gd name="T0" fmla="*/ 0 w 2557779"/>
                <a:gd name="T1" fmla="*/ 378801 h 382905"/>
                <a:gd name="T2" fmla="*/ 2553729 w 2557779"/>
                <a:gd name="T3" fmla="*/ 378801 h 382905"/>
                <a:gd name="T4" fmla="*/ 2553729 w 2557779"/>
                <a:gd name="T5" fmla="*/ 0 h 382905"/>
                <a:gd name="T6" fmla="*/ 0 w 2557779"/>
                <a:gd name="T7" fmla="*/ 0 h 382905"/>
                <a:gd name="T8" fmla="*/ 0 w 2557779"/>
                <a:gd name="T9" fmla="*/ 378801 h 3829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57779"/>
                <a:gd name="T16" fmla="*/ 0 h 382905"/>
                <a:gd name="T17" fmla="*/ 2557779 w 2557779"/>
                <a:gd name="T18" fmla="*/ 382905 h 3829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57779" h="382905">
                  <a:moveTo>
                    <a:pt x="0" y="382584"/>
                  </a:moveTo>
                  <a:lnTo>
                    <a:pt x="2557521" y="382584"/>
                  </a:lnTo>
                  <a:lnTo>
                    <a:pt x="2557521" y="0"/>
                  </a:lnTo>
                  <a:lnTo>
                    <a:pt x="0" y="0"/>
                  </a:lnTo>
                  <a:lnTo>
                    <a:pt x="0" y="382584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4" name="object 26"/>
            <p:cNvSpPr>
              <a:spLocks/>
            </p:cNvSpPr>
            <p:nvPr/>
          </p:nvSpPr>
          <p:spPr bwMode="auto">
            <a:xfrm>
              <a:off x="3954463" y="2244725"/>
              <a:ext cx="88900" cy="96838"/>
            </a:xfrm>
            <a:custGeom>
              <a:avLst/>
              <a:gdLst>
                <a:gd name="T0" fmla="*/ 37282 w 88900"/>
                <a:gd name="T1" fmla="*/ 0 h 96519"/>
                <a:gd name="T2" fmla="*/ 24554 w 88900"/>
                <a:gd name="T3" fmla="*/ 1550 h 96519"/>
                <a:gd name="T4" fmla="*/ 12077 w 88900"/>
                <a:gd name="T5" fmla="*/ 4292 h 96519"/>
                <a:gd name="T6" fmla="*/ 0 w 88900"/>
                <a:gd name="T7" fmla="*/ 8214 h 96519"/>
                <a:gd name="T8" fmla="*/ 47487 w 88900"/>
                <a:gd name="T9" fmla="*/ 100429 h 96519"/>
                <a:gd name="T10" fmla="*/ 88873 w 88900"/>
                <a:gd name="T11" fmla="*/ 6118 h 96519"/>
                <a:gd name="T12" fmla="*/ 78450 w 88900"/>
                <a:gd name="T13" fmla="*/ 3301 h 96519"/>
                <a:gd name="T14" fmla="*/ 66786 w 88900"/>
                <a:gd name="T15" fmla="*/ 1314 h 96519"/>
                <a:gd name="T16" fmla="*/ 53268 w 88900"/>
                <a:gd name="T17" fmla="*/ 211 h 96519"/>
                <a:gd name="T18" fmla="*/ 37282 w 88900"/>
                <a:gd name="T19" fmla="*/ 0 h 965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19"/>
                <a:gd name="T32" fmla="*/ 88900 w 88900"/>
                <a:gd name="T33" fmla="*/ 96519 h 965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19">
                  <a:moveTo>
                    <a:pt x="37282" y="0"/>
                  </a:moveTo>
                  <a:lnTo>
                    <a:pt x="24554" y="1490"/>
                  </a:lnTo>
                  <a:lnTo>
                    <a:pt x="12077" y="4124"/>
                  </a:lnTo>
                  <a:lnTo>
                    <a:pt x="0" y="7895"/>
                  </a:lnTo>
                  <a:lnTo>
                    <a:pt x="47487" y="96531"/>
                  </a:lnTo>
                  <a:lnTo>
                    <a:pt x="88873" y="5880"/>
                  </a:lnTo>
                  <a:lnTo>
                    <a:pt x="78450" y="3170"/>
                  </a:lnTo>
                  <a:lnTo>
                    <a:pt x="66786" y="1266"/>
                  </a:lnTo>
                  <a:lnTo>
                    <a:pt x="53268" y="199"/>
                  </a:lnTo>
                  <a:lnTo>
                    <a:pt x="372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5" name="object 27"/>
            <p:cNvSpPr>
              <a:spLocks/>
            </p:cNvSpPr>
            <p:nvPr/>
          </p:nvSpPr>
          <p:spPr bwMode="auto">
            <a:xfrm>
              <a:off x="4000500" y="2133600"/>
              <a:ext cx="0" cy="120650"/>
            </a:xfrm>
            <a:custGeom>
              <a:avLst/>
              <a:gdLst>
                <a:gd name="T0" fmla="*/ 0 h 120650"/>
                <a:gd name="T1" fmla="*/ 120639 h 120650"/>
                <a:gd name="T2" fmla="*/ 0 60000 65536"/>
                <a:gd name="T3" fmla="*/ 0 60000 65536"/>
                <a:gd name="T4" fmla="*/ 0 h 120650"/>
                <a:gd name="T5" fmla="*/ 120650 h 12065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0650">
                  <a:moveTo>
                    <a:pt x="0" y="0"/>
                  </a:moveTo>
                  <a:lnTo>
                    <a:pt x="0" y="12063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6" name="object 28"/>
            <p:cNvSpPr txBox="1">
              <a:spLocks noChangeArrowheads="1"/>
            </p:cNvSpPr>
            <p:nvPr/>
          </p:nvSpPr>
          <p:spPr bwMode="auto">
            <a:xfrm>
              <a:off x="2878138" y="2209800"/>
              <a:ext cx="2640012" cy="475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eaLnBrk="1" hangingPunct="1">
                <a:lnSpc>
                  <a:spcPts val="1438"/>
                </a:lnSpc>
              </a:pPr>
              <a:r>
                <a:rPr lang="en-US" sz="1200" b="1" dirty="0">
                  <a:latin typeface="Arial" charset="0"/>
                </a:rPr>
                <a:t>T2</a:t>
              </a:r>
              <a:endParaRPr lang="en-US" sz="1200" dirty="0">
                <a:latin typeface="Arial" charset="0"/>
              </a:endParaRPr>
            </a:p>
            <a:p>
              <a:pPr eaLnBrk="1" hangingPunct="1">
                <a:lnSpc>
                  <a:spcPts val="1300"/>
                </a:lnSpc>
                <a:spcBef>
                  <a:spcPts val="150"/>
                </a:spcBef>
              </a:pPr>
              <a:r>
                <a:rPr lang="en-US" sz="1200" b="1" dirty="0">
                  <a:latin typeface="Arial" charset="0"/>
                </a:rPr>
                <a:t>Decode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 dirty="0" err="1">
                  <a:latin typeface="Arial" charset="0"/>
                </a:rPr>
                <a:t>Opcode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 dirty="0">
                  <a:latin typeface="Arial" charset="0"/>
                </a:rPr>
                <a:t>in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 dirty="0">
                  <a:latin typeface="Arial" charset="0"/>
                </a:rPr>
                <a:t>IR(12-14),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1200" b="1" dirty="0" smtClean="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>
                <a:lnSpc>
                  <a:spcPts val="1300"/>
                </a:lnSpc>
                <a:spcBef>
                  <a:spcPts val="150"/>
                </a:spcBef>
              </a:pPr>
              <a:r>
                <a:rPr lang="en-US" sz="1200" b="1" dirty="0" smtClean="0">
                  <a:latin typeface="Arial" charset="0"/>
                </a:rPr>
                <a:t>AR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 dirty="0">
                  <a:latin typeface="Symbol" pitchFamily="18" charset="2"/>
                </a:rPr>
                <a:t></a:t>
              </a:r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 dirty="0">
                  <a:latin typeface="Arial" charset="0"/>
                </a:rPr>
                <a:t>IR(0-11</a:t>
              </a:r>
              <a:r>
                <a:rPr lang="en-US" sz="1200" b="1" dirty="0" smtClean="0">
                  <a:latin typeface="Arial" charset="0"/>
                </a:rPr>
                <a:t>),      I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baseline="2000" dirty="0">
                  <a:latin typeface="Symbol" pitchFamily="18" charset="2"/>
                </a:rPr>
                <a:t></a:t>
              </a:r>
              <a:r>
                <a:rPr lang="en-US" b="1" baseline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 dirty="0">
                  <a:latin typeface="Arial" charset="0"/>
                </a:rPr>
                <a:t>IR(15)</a:t>
              </a:r>
              <a:endParaRPr lang="en-US" sz="1200" dirty="0">
                <a:latin typeface="Arial" charset="0"/>
              </a:endParaRPr>
            </a:p>
          </p:txBody>
        </p:sp>
        <p:sp>
          <p:nvSpPr>
            <p:cNvPr id="36887" name="object 29"/>
            <p:cNvSpPr>
              <a:spLocks/>
            </p:cNvSpPr>
            <p:nvPr/>
          </p:nvSpPr>
          <p:spPr bwMode="auto">
            <a:xfrm>
              <a:off x="3967163" y="2932113"/>
              <a:ext cx="88900" cy="96837"/>
            </a:xfrm>
            <a:custGeom>
              <a:avLst/>
              <a:gdLst>
                <a:gd name="T0" fmla="*/ 37260 w 88900"/>
                <a:gd name="T1" fmla="*/ 0 h 96519"/>
                <a:gd name="T2" fmla="*/ 24543 w 88900"/>
                <a:gd name="T3" fmla="*/ 1601 h 96519"/>
                <a:gd name="T4" fmla="*/ 12078 w 88900"/>
                <a:gd name="T5" fmla="*/ 4390 h 96519"/>
                <a:gd name="T6" fmla="*/ 0 w 88900"/>
                <a:gd name="T7" fmla="*/ 8319 h 96519"/>
                <a:gd name="T8" fmla="*/ 47518 w 88900"/>
                <a:gd name="T9" fmla="*/ 100396 h 96519"/>
                <a:gd name="T10" fmla="*/ 88863 w 88900"/>
                <a:gd name="T11" fmla="*/ 6091 h 96519"/>
                <a:gd name="T12" fmla="*/ 78448 w 88900"/>
                <a:gd name="T13" fmla="*/ 3276 h 96519"/>
                <a:gd name="T14" fmla="*/ 66781 w 88900"/>
                <a:gd name="T15" fmla="*/ 1296 h 96519"/>
                <a:gd name="T16" fmla="*/ 53254 w 88900"/>
                <a:gd name="T17" fmla="*/ 200 h 96519"/>
                <a:gd name="T18" fmla="*/ 37260 w 88900"/>
                <a:gd name="T19" fmla="*/ 0 h 965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19"/>
                <a:gd name="T32" fmla="*/ 88900 w 88900"/>
                <a:gd name="T33" fmla="*/ 96519 h 965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19">
                  <a:moveTo>
                    <a:pt x="37260" y="0"/>
                  </a:moveTo>
                  <a:lnTo>
                    <a:pt x="24543" y="1541"/>
                  </a:lnTo>
                  <a:lnTo>
                    <a:pt x="12078" y="4222"/>
                  </a:lnTo>
                  <a:lnTo>
                    <a:pt x="0" y="7997"/>
                  </a:lnTo>
                  <a:lnTo>
                    <a:pt x="47518" y="96511"/>
                  </a:lnTo>
                  <a:lnTo>
                    <a:pt x="88863" y="5855"/>
                  </a:lnTo>
                  <a:lnTo>
                    <a:pt x="78448" y="3148"/>
                  </a:lnTo>
                  <a:lnTo>
                    <a:pt x="66781" y="1248"/>
                  </a:lnTo>
                  <a:lnTo>
                    <a:pt x="53254" y="188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8" name="object 30"/>
            <p:cNvSpPr>
              <a:spLocks/>
            </p:cNvSpPr>
            <p:nvPr/>
          </p:nvSpPr>
          <p:spPr bwMode="auto">
            <a:xfrm>
              <a:off x="4013200" y="2749550"/>
              <a:ext cx="0" cy="212725"/>
            </a:xfrm>
            <a:custGeom>
              <a:avLst/>
              <a:gdLst>
                <a:gd name="T0" fmla="*/ 0 h 212725"/>
                <a:gd name="T1" fmla="*/ 212719 h 212725"/>
                <a:gd name="T2" fmla="*/ 0 60000 65536"/>
                <a:gd name="T3" fmla="*/ 0 60000 65536"/>
                <a:gd name="T4" fmla="*/ 0 h 212725"/>
                <a:gd name="T5" fmla="*/ 212725 h 2127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12725">
                  <a:moveTo>
                    <a:pt x="0" y="0"/>
                  </a:moveTo>
                  <a:lnTo>
                    <a:pt x="0" y="21271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89" name="object 31"/>
            <p:cNvSpPr>
              <a:spLocks/>
            </p:cNvSpPr>
            <p:nvPr/>
          </p:nvSpPr>
          <p:spPr bwMode="auto">
            <a:xfrm>
              <a:off x="3730625" y="3006725"/>
              <a:ext cx="285750" cy="192088"/>
            </a:xfrm>
            <a:custGeom>
              <a:avLst/>
              <a:gdLst>
                <a:gd name="T0" fmla="*/ 285353 w 285750"/>
                <a:gd name="T1" fmla="*/ 0 h 192405"/>
                <a:gd name="T2" fmla="*/ 0 w 285750"/>
                <a:gd name="T3" fmla="*/ 188261 h 192405"/>
                <a:gd name="T4" fmla="*/ 0 60000 65536"/>
                <a:gd name="T5" fmla="*/ 0 60000 65536"/>
                <a:gd name="T6" fmla="*/ 0 w 285750"/>
                <a:gd name="T7" fmla="*/ 0 h 192405"/>
                <a:gd name="T8" fmla="*/ 285750 w 285750"/>
                <a:gd name="T9" fmla="*/ 192405 h 1924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750" h="192405">
                  <a:moveTo>
                    <a:pt x="285353" y="0"/>
                  </a:moveTo>
                  <a:lnTo>
                    <a:pt x="0" y="19202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90" name="object 32"/>
            <p:cNvSpPr>
              <a:spLocks/>
            </p:cNvSpPr>
            <p:nvPr/>
          </p:nvSpPr>
          <p:spPr bwMode="auto">
            <a:xfrm>
              <a:off x="4005263" y="3006725"/>
              <a:ext cx="241300" cy="192088"/>
            </a:xfrm>
            <a:custGeom>
              <a:avLst/>
              <a:gdLst>
                <a:gd name="T0" fmla="*/ 0 w 241935"/>
                <a:gd name="T1" fmla="*/ 0 h 192405"/>
                <a:gd name="T2" fmla="*/ 234054 w 241935"/>
                <a:gd name="T3" fmla="*/ 188261 h 192405"/>
                <a:gd name="T4" fmla="*/ 0 60000 65536"/>
                <a:gd name="T5" fmla="*/ 0 60000 65536"/>
                <a:gd name="T6" fmla="*/ 0 w 241935"/>
                <a:gd name="T7" fmla="*/ 0 h 192405"/>
                <a:gd name="T8" fmla="*/ 241935 w 241935"/>
                <a:gd name="T9" fmla="*/ 192405 h 1924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1935" h="192405">
                  <a:moveTo>
                    <a:pt x="0" y="0"/>
                  </a:moveTo>
                  <a:lnTo>
                    <a:pt x="241553" y="19202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91" name="object 33"/>
            <p:cNvSpPr>
              <a:spLocks/>
            </p:cNvSpPr>
            <p:nvPr/>
          </p:nvSpPr>
          <p:spPr bwMode="auto">
            <a:xfrm>
              <a:off x="3730625" y="3189288"/>
              <a:ext cx="285750" cy="238125"/>
            </a:xfrm>
            <a:custGeom>
              <a:avLst/>
              <a:gdLst>
                <a:gd name="T0" fmla="*/ 285353 w 285750"/>
                <a:gd name="T1" fmla="*/ 237865 h 238125"/>
                <a:gd name="T2" fmla="*/ 0 w 285750"/>
                <a:gd name="T3" fmla="*/ 0 h 238125"/>
                <a:gd name="T4" fmla="*/ 0 60000 65536"/>
                <a:gd name="T5" fmla="*/ 0 60000 65536"/>
                <a:gd name="T6" fmla="*/ 0 w 285750"/>
                <a:gd name="T7" fmla="*/ 0 h 238125"/>
                <a:gd name="T8" fmla="*/ 285750 w 285750"/>
                <a:gd name="T9" fmla="*/ 238125 h 23812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5750" h="238125">
                  <a:moveTo>
                    <a:pt x="285353" y="23786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92" name="object 34"/>
            <p:cNvSpPr>
              <a:spLocks/>
            </p:cNvSpPr>
            <p:nvPr/>
          </p:nvSpPr>
          <p:spPr bwMode="auto">
            <a:xfrm>
              <a:off x="4005263" y="3189288"/>
              <a:ext cx="241300" cy="238125"/>
            </a:xfrm>
            <a:custGeom>
              <a:avLst/>
              <a:gdLst>
                <a:gd name="T0" fmla="*/ 0 w 241935"/>
                <a:gd name="T1" fmla="*/ 237865 h 238125"/>
                <a:gd name="T2" fmla="*/ 234054 w 241935"/>
                <a:gd name="T3" fmla="*/ 0 h 238125"/>
                <a:gd name="T4" fmla="*/ 0 60000 65536"/>
                <a:gd name="T5" fmla="*/ 0 60000 65536"/>
                <a:gd name="T6" fmla="*/ 0 w 241935"/>
                <a:gd name="T7" fmla="*/ 0 h 238125"/>
                <a:gd name="T8" fmla="*/ 241935 w 241935"/>
                <a:gd name="T9" fmla="*/ 238125 h 23812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1935" h="238125">
                  <a:moveTo>
                    <a:pt x="0" y="237865"/>
                  </a:moveTo>
                  <a:lnTo>
                    <a:pt x="241553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75088" y="3138488"/>
              <a:ext cx="220662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D7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894" name="object 36"/>
            <p:cNvSpPr>
              <a:spLocks/>
            </p:cNvSpPr>
            <p:nvPr/>
          </p:nvSpPr>
          <p:spPr bwMode="auto">
            <a:xfrm>
              <a:off x="4252913" y="3205163"/>
              <a:ext cx="1746250" cy="4762"/>
            </a:xfrm>
            <a:custGeom>
              <a:avLst/>
              <a:gdLst>
                <a:gd name="T0" fmla="*/ 0 w 1746250"/>
                <a:gd name="T1" fmla="*/ 2216 h 5080"/>
                <a:gd name="T2" fmla="*/ 1746260 w 1746250"/>
                <a:gd name="T3" fmla="*/ 0 h 5080"/>
                <a:gd name="T4" fmla="*/ 0 60000 65536"/>
                <a:gd name="T5" fmla="*/ 0 60000 65536"/>
                <a:gd name="T6" fmla="*/ 0 w 1746250"/>
                <a:gd name="T7" fmla="*/ 0 h 5080"/>
                <a:gd name="T8" fmla="*/ 1746250 w 1746250"/>
                <a:gd name="T9" fmla="*/ 5080 h 5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46250" h="5080">
                  <a:moveTo>
                    <a:pt x="0" y="4815"/>
                  </a:moveTo>
                  <a:lnTo>
                    <a:pt x="174626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95" name="object 37"/>
            <p:cNvSpPr>
              <a:spLocks/>
            </p:cNvSpPr>
            <p:nvPr/>
          </p:nvSpPr>
          <p:spPr bwMode="auto">
            <a:xfrm>
              <a:off x="3035300" y="3209925"/>
              <a:ext cx="701675" cy="3175"/>
            </a:xfrm>
            <a:custGeom>
              <a:avLst/>
              <a:gdLst>
                <a:gd name="T0" fmla="*/ 0 w 701675"/>
                <a:gd name="T1" fmla="*/ 0 h 3810"/>
                <a:gd name="T2" fmla="*/ 701673 w 701675"/>
                <a:gd name="T3" fmla="*/ 360 h 3810"/>
                <a:gd name="T4" fmla="*/ 0 60000 65536"/>
                <a:gd name="T5" fmla="*/ 0 60000 65536"/>
                <a:gd name="T6" fmla="*/ 0 w 701675"/>
                <a:gd name="T7" fmla="*/ 0 h 3810"/>
                <a:gd name="T8" fmla="*/ 701675 w 701675"/>
                <a:gd name="T9" fmla="*/ 3810 h 38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01675" h="3810">
                  <a:moveTo>
                    <a:pt x="0" y="0"/>
                  </a:moveTo>
                  <a:lnTo>
                    <a:pt x="701673" y="320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341813" y="3017838"/>
              <a:ext cx="1703387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0" dirty="0">
                  <a:latin typeface="Arial"/>
                  <a:cs typeface="Arial"/>
                </a:rPr>
                <a:t>=</a:t>
              </a:r>
              <a:r>
                <a:rPr sz="1200" b="1" spc="1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0</a:t>
              </a:r>
              <a:r>
                <a:rPr sz="1200" b="1" spc="3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(</a:t>
              </a:r>
              <a:r>
                <a:rPr sz="1200" b="1" spc="-5" dirty="0">
                  <a:latin typeface="Arial"/>
                  <a:cs typeface="Arial"/>
                </a:rPr>
                <a:t>M</a:t>
              </a:r>
              <a:r>
                <a:rPr sz="1200" b="1" dirty="0">
                  <a:latin typeface="Arial"/>
                  <a:cs typeface="Arial"/>
                </a:rPr>
                <a:t>e</a:t>
              </a:r>
              <a:r>
                <a:rPr sz="1200" b="1" spc="-5" dirty="0">
                  <a:latin typeface="Arial"/>
                  <a:cs typeface="Arial"/>
                </a:rPr>
                <a:t>mor</a:t>
              </a:r>
              <a:r>
                <a:rPr sz="1200" b="1" spc="-30" dirty="0">
                  <a:latin typeface="Arial"/>
                  <a:cs typeface="Arial"/>
                </a:rPr>
                <a:t>y</a:t>
              </a:r>
              <a:r>
                <a:rPr sz="1200" b="1" spc="-5" dirty="0">
                  <a:latin typeface="Arial"/>
                  <a:cs typeface="Arial"/>
                </a:rPr>
                <a:t>-r</a:t>
              </a:r>
              <a:r>
                <a:rPr sz="1200" b="1" dirty="0">
                  <a:latin typeface="Arial"/>
                  <a:cs typeface="Arial"/>
                </a:rPr>
                <a:t>efer</a:t>
              </a:r>
              <a:r>
                <a:rPr sz="1200" b="1" spc="5" dirty="0">
                  <a:latin typeface="Arial"/>
                  <a:cs typeface="Arial"/>
                </a:rPr>
                <a:t>e</a:t>
              </a:r>
              <a:r>
                <a:rPr sz="1200" b="1" dirty="0">
                  <a:latin typeface="Arial"/>
                  <a:cs typeface="Arial"/>
                </a:rPr>
                <a:t>nc</a:t>
              </a:r>
              <a:r>
                <a:rPr sz="1200" b="1" spc="5" dirty="0">
                  <a:latin typeface="Arial"/>
                  <a:cs typeface="Arial"/>
                </a:rPr>
                <a:t>e</a:t>
              </a:r>
              <a:r>
                <a:rPr sz="1200" b="1" dirty="0">
                  <a:latin typeface="Arial"/>
                  <a:cs typeface="Arial"/>
                </a:rPr>
                <a:t>)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176463" y="3017838"/>
              <a:ext cx="1436687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dirty="0">
                  <a:latin typeface="Arial"/>
                  <a:cs typeface="Arial"/>
                </a:rPr>
                <a:t>(</a:t>
              </a:r>
              <a:r>
                <a:rPr sz="1200" b="1" spc="-10" dirty="0">
                  <a:latin typeface="Arial"/>
                  <a:cs typeface="Arial"/>
                </a:rPr>
                <a:t>R</a:t>
              </a:r>
              <a:r>
                <a:rPr sz="1200" b="1" dirty="0">
                  <a:latin typeface="Arial"/>
                  <a:cs typeface="Arial"/>
                </a:rPr>
                <a:t>e</a:t>
              </a:r>
              <a:r>
                <a:rPr sz="1200" b="1" spc="-10" dirty="0">
                  <a:latin typeface="Arial"/>
                  <a:cs typeface="Arial"/>
                </a:rPr>
                <a:t>gis</a:t>
              </a:r>
              <a:r>
                <a:rPr sz="1200" b="1" dirty="0">
                  <a:latin typeface="Arial"/>
                  <a:cs typeface="Arial"/>
                </a:rPr>
                <a:t>ter</a:t>
              </a:r>
              <a:r>
                <a:rPr sz="1200" b="1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or</a:t>
              </a:r>
              <a:r>
                <a:rPr sz="1200" b="1" spc="45" dirty="0">
                  <a:latin typeface="Times New Roman"/>
                  <a:cs typeface="Times New Roman"/>
                </a:rPr>
                <a:t> </a:t>
              </a:r>
              <a:r>
                <a:rPr sz="1200" b="1" spc="-5" dirty="0">
                  <a:latin typeface="Arial"/>
                  <a:cs typeface="Arial"/>
                </a:rPr>
                <a:t>I/O)</a:t>
              </a:r>
              <a:r>
                <a:rPr sz="1200" b="1" spc="30" dirty="0">
                  <a:latin typeface="Times New Roman"/>
                  <a:cs typeface="Times New Roman"/>
                </a:rPr>
                <a:t> </a:t>
              </a:r>
              <a:r>
                <a:rPr sz="1200" b="1" spc="-10" dirty="0">
                  <a:latin typeface="Arial"/>
                  <a:cs typeface="Arial"/>
                </a:rPr>
                <a:t>=</a:t>
              </a:r>
              <a:r>
                <a:rPr sz="1200" b="1" spc="40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898" name="object 40"/>
            <p:cNvSpPr>
              <a:spLocks/>
            </p:cNvSpPr>
            <p:nvPr/>
          </p:nvSpPr>
          <p:spPr bwMode="auto">
            <a:xfrm>
              <a:off x="5729288" y="3446463"/>
              <a:ext cx="306387" cy="223837"/>
            </a:xfrm>
            <a:custGeom>
              <a:avLst/>
              <a:gdLst>
                <a:gd name="T0" fmla="*/ 302545 w 306704"/>
                <a:gd name="T1" fmla="*/ 0 h 224154"/>
                <a:gd name="T2" fmla="*/ 0 w 306704"/>
                <a:gd name="T3" fmla="*/ 220016 h 224154"/>
                <a:gd name="T4" fmla="*/ 0 60000 65536"/>
                <a:gd name="T5" fmla="*/ 0 60000 65536"/>
                <a:gd name="T6" fmla="*/ 0 w 306704"/>
                <a:gd name="T7" fmla="*/ 0 h 224154"/>
                <a:gd name="T8" fmla="*/ 306704 w 306704"/>
                <a:gd name="T9" fmla="*/ 224154 h 2241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6704" h="224154">
                  <a:moveTo>
                    <a:pt x="306323" y="0"/>
                  </a:moveTo>
                  <a:lnTo>
                    <a:pt x="0" y="22378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899" name="object 41"/>
            <p:cNvSpPr>
              <a:spLocks/>
            </p:cNvSpPr>
            <p:nvPr/>
          </p:nvSpPr>
          <p:spPr bwMode="auto">
            <a:xfrm>
              <a:off x="6024563" y="3446463"/>
              <a:ext cx="269875" cy="223837"/>
            </a:xfrm>
            <a:custGeom>
              <a:avLst/>
              <a:gdLst>
                <a:gd name="T0" fmla="*/ 0 w 270510"/>
                <a:gd name="T1" fmla="*/ 0 h 224154"/>
                <a:gd name="T2" fmla="*/ 262394 w 270510"/>
                <a:gd name="T3" fmla="*/ 220016 h 224154"/>
                <a:gd name="T4" fmla="*/ 0 60000 65536"/>
                <a:gd name="T5" fmla="*/ 0 60000 65536"/>
                <a:gd name="T6" fmla="*/ 0 w 270510"/>
                <a:gd name="T7" fmla="*/ 0 h 224154"/>
                <a:gd name="T8" fmla="*/ 270510 w 270510"/>
                <a:gd name="T9" fmla="*/ 224154 h 2241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0510" h="224154">
                  <a:moveTo>
                    <a:pt x="0" y="0"/>
                  </a:moveTo>
                  <a:lnTo>
                    <a:pt x="269900" y="22378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00" name="object 42"/>
            <p:cNvSpPr>
              <a:spLocks/>
            </p:cNvSpPr>
            <p:nvPr/>
          </p:nvSpPr>
          <p:spPr bwMode="auto">
            <a:xfrm>
              <a:off x="5729288" y="3659188"/>
              <a:ext cx="306387" cy="254000"/>
            </a:xfrm>
            <a:custGeom>
              <a:avLst/>
              <a:gdLst>
                <a:gd name="T0" fmla="*/ 302545 w 306704"/>
                <a:gd name="T1" fmla="*/ 254005 h 254000"/>
                <a:gd name="T2" fmla="*/ 0 w 306704"/>
                <a:gd name="T3" fmla="*/ 0 h 254000"/>
                <a:gd name="T4" fmla="*/ 0 60000 65536"/>
                <a:gd name="T5" fmla="*/ 0 60000 65536"/>
                <a:gd name="T6" fmla="*/ 0 w 306704"/>
                <a:gd name="T7" fmla="*/ 0 h 254000"/>
                <a:gd name="T8" fmla="*/ 306704 w 306704"/>
                <a:gd name="T9" fmla="*/ 254000 h 254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6704" h="254000">
                  <a:moveTo>
                    <a:pt x="306323" y="25400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01" name="object 43"/>
            <p:cNvSpPr>
              <a:spLocks/>
            </p:cNvSpPr>
            <p:nvPr/>
          </p:nvSpPr>
          <p:spPr bwMode="auto">
            <a:xfrm>
              <a:off x="6024563" y="3659188"/>
              <a:ext cx="269875" cy="254000"/>
            </a:xfrm>
            <a:custGeom>
              <a:avLst/>
              <a:gdLst>
                <a:gd name="T0" fmla="*/ 0 w 270510"/>
                <a:gd name="T1" fmla="*/ 254005 h 254000"/>
                <a:gd name="T2" fmla="*/ 262394 w 270510"/>
                <a:gd name="T3" fmla="*/ 0 h 254000"/>
                <a:gd name="T4" fmla="*/ 0 60000 65536"/>
                <a:gd name="T5" fmla="*/ 0 60000 65536"/>
                <a:gd name="T6" fmla="*/ 0 w 270510"/>
                <a:gd name="T7" fmla="*/ 0 h 254000"/>
                <a:gd name="T8" fmla="*/ 270510 w 270510"/>
                <a:gd name="T9" fmla="*/ 254000 h 254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0510" h="254000">
                  <a:moveTo>
                    <a:pt x="0" y="254005"/>
                  </a:moveTo>
                  <a:lnTo>
                    <a:pt x="26990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5959475" y="3609975"/>
              <a:ext cx="66675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I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903" name="object 45"/>
            <p:cNvSpPr>
              <a:spLocks/>
            </p:cNvSpPr>
            <p:nvPr/>
          </p:nvSpPr>
          <p:spPr bwMode="auto">
            <a:xfrm>
              <a:off x="2727325" y="3446463"/>
              <a:ext cx="320675" cy="223837"/>
            </a:xfrm>
            <a:custGeom>
              <a:avLst/>
              <a:gdLst>
                <a:gd name="T0" fmla="*/ 320670 w 320675"/>
                <a:gd name="T1" fmla="*/ 0 h 224154"/>
                <a:gd name="T2" fmla="*/ 0 w 320675"/>
                <a:gd name="T3" fmla="*/ 220016 h 224154"/>
                <a:gd name="T4" fmla="*/ 0 60000 65536"/>
                <a:gd name="T5" fmla="*/ 0 60000 65536"/>
                <a:gd name="T6" fmla="*/ 0 w 320675"/>
                <a:gd name="T7" fmla="*/ 0 h 224154"/>
                <a:gd name="T8" fmla="*/ 320675 w 320675"/>
                <a:gd name="T9" fmla="*/ 224154 h 2241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0675" h="224154">
                  <a:moveTo>
                    <a:pt x="320670" y="0"/>
                  </a:moveTo>
                  <a:lnTo>
                    <a:pt x="0" y="22378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04" name="object 46"/>
            <p:cNvSpPr>
              <a:spLocks/>
            </p:cNvSpPr>
            <p:nvPr/>
          </p:nvSpPr>
          <p:spPr bwMode="auto">
            <a:xfrm>
              <a:off x="3035300" y="3446463"/>
              <a:ext cx="258763" cy="223837"/>
            </a:xfrm>
            <a:custGeom>
              <a:avLst/>
              <a:gdLst>
                <a:gd name="T0" fmla="*/ 0 w 259079"/>
                <a:gd name="T1" fmla="*/ 0 h 224154"/>
                <a:gd name="T2" fmla="*/ 255067 w 259079"/>
                <a:gd name="T3" fmla="*/ 220016 h 224154"/>
                <a:gd name="T4" fmla="*/ 0 60000 65536"/>
                <a:gd name="T5" fmla="*/ 0 60000 65536"/>
                <a:gd name="T6" fmla="*/ 0 w 259079"/>
                <a:gd name="T7" fmla="*/ 0 h 224154"/>
                <a:gd name="T8" fmla="*/ 259079 w 259079"/>
                <a:gd name="T9" fmla="*/ 224154 h 2241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9079" h="224154">
                  <a:moveTo>
                    <a:pt x="0" y="0"/>
                  </a:moveTo>
                  <a:lnTo>
                    <a:pt x="258830" y="22378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05" name="object 47"/>
            <p:cNvSpPr>
              <a:spLocks/>
            </p:cNvSpPr>
            <p:nvPr/>
          </p:nvSpPr>
          <p:spPr bwMode="auto">
            <a:xfrm>
              <a:off x="2727325" y="3659188"/>
              <a:ext cx="320675" cy="254000"/>
            </a:xfrm>
            <a:custGeom>
              <a:avLst/>
              <a:gdLst>
                <a:gd name="T0" fmla="*/ 320670 w 320675"/>
                <a:gd name="T1" fmla="*/ 254005 h 254000"/>
                <a:gd name="T2" fmla="*/ 0 w 320675"/>
                <a:gd name="T3" fmla="*/ 0 h 254000"/>
                <a:gd name="T4" fmla="*/ 0 60000 65536"/>
                <a:gd name="T5" fmla="*/ 0 60000 65536"/>
                <a:gd name="T6" fmla="*/ 0 w 320675"/>
                <a:gd name="T7" fmla="*/ 0 h 254000"/>
                <a:gd name="T8" fmla="*/ 320675 w 320675"/>
                <a:gd name="T9" fmla="*/ 254000 h 254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0675" h="254000">
                  <a:moveTo>
                    <a:pt x="320670" y="25400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06" name="object 48"/>
            <p:cNvSpPr>
              <a:spLocks/>
            </p:cNvSpPr>
            <p:nvPr/>
          </p:nvSpPr>
          <p:spPr bwMode="auto">
            <a:xfrm>
              <a:off x="3035300" y="3659188"/>
              <a:ext cx="258763" cy="254000"/>
            </a:xfrm>
            <a:custGeom>
              <a:avLst/>
              <a:gdLst>
                <a:gd name="T0" fmla="*/ 0 w 259079"/>
                <a:gd name="T1" fmla="*/ 254005 h 254000"/>
                <a:gd name="T2" fmla="*/ 255067 w 259079"/>
                <a:gd name="T3" fmla="*/ 0 h 254000"/>
                <a:gd name="T4" fmla="*/ 0 60000 65536"/>
                <a:gd name="T5" fmla="*/ 0 60000 65536"/>
                <a:gd name="T6" fmla="*/ 0 w 259079"/>
                <a:gd name="T7" fmla="*/ 0 h 254000"/>
                <a:gd name="T8" fmla="*/ 259079 w 259079"/>
                <a:gd name="T9" fmla="*/ 254000 h 254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9079" h="254000">
                  <a:moveTo>
                    <a:pt x="0" y="254005"/>
                  </a:moveTo>
                  <a:lnTo>
                    <a:pt x="25883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2982913" y="3613150"/>
              <a:ext cx="68262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I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908" name="object 50"/>
            <p:cNvSpPr txBox="1">
              <a:spLocks noChangeArrowheads="1"/>
            </p:cNvSpPr>
            <p:nvPr/>
          </p:nvSpPr>
          <p:spPr bwMode="auto">
            <a:xfrm>
              <a:off x="3246438" y="4111625"/>
              <a:ext cx="1322387" cy="633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indent="3937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>
                <a:lnSpc>
                  <a:spcPct val="76000"/>
                </a:lnSpc>
              </a:pPr>
              <a:r>
                <a:rPr lang="en-US" sz="1200" b="1">
                  <a:latin typeface="Arial" charset="0"/>
                </a:rPr>
                <a:t>Execute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register-reference</a:t>
              </a:r>
              <a:endParaRPr lang="en-US" sz="1200">
                <a:latin typeface="Arial" charset="0"/>
              </a:endParaRPr>
            </a:p>
            <a:p>
              <a:pPr algn="ctr" eaLnBrk="1" hangingPunct="1">
                <a:lnSpc>
                  <a:spcPts val="1100"/>
                </a:lnSpc>
              </a:pPr>
              <a:r>
                <a:rPr lang="en-US" sz="1200" b="1">
                  <a:latin typeface="Arial" charset="0"/>
                </a:rPr>
                <a:t>instruction</a:t>
              </a:r>
              <a:endParaRPr lang="en-US" sz="1200">
                <a:latin typeface="Arial" charset="0"/>
              </a:endParaRPr>
            </a:p>
            <a:p>
              <a:pPr eaLnBrk="1" hangingPunct="1">
                <a:lnSpc>
                  <a:spcPts val="1413"/>
                </a:lnSpc>
              </a:pPr>
              <a:r>
                <a:rPr lang="en-US" sz="1200" b="1">
                  <a:latin typeface="Arial" charset="0"/>
                </a:rPr>
                <a:t>SC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1200" b="1">
                  <a:latin typeface="Arial" charset="0"/>
                </a:rPr>
                <a:t>0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6909" name="object 51"/>
            <p:cNvSpPr txBox="1">
              <a:spLocks noChangeArrowheads="1"/>
            </p:cNvSpPr>
            <p:nvPr/>
          </p:nvSpPr>
          <p:spPr bwMode="auto">
            <a:xfrm>
              <a:off x="1955800" y="4111625"/>
              <a:ext cx="922338" cy="633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indent="9525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>
                <a:lnSpc>
                  <a:spcPct val="77000"/>
                </a:lnSpc>
              </a:pPr>
              <a:r>
                <a:rPr lang="en-US" sz="1200" b="1">
                  <a:latin typeface="Arial" charset="0"/>
                </a:rPr>
                <a:t>Execute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input-output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instruction</a:t>
              </a:r>
              <a:endParaRPr lang="en-US" sz="1200">
                <a:latin typeface="Arial" charset="0"/>
              </a:endParaRPr>
            </a:p>
            <a:p>
              <a:pPr algn="ctr" eaLnBrk="1" hangingPunct="1">
                <a:lnSpc>
                  <a:spcPts val="1375"/>
                </a:lnSpc>
              </a:pPr>
              <a:r>
                <a:rPr lang="en-US" sz="1200" b="1">
                  <a:latin typeface="Arial" charset="0"/>
                </a:rPr>
                <a:t>SC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1200" b="1">
                  <a:latin typeface="Arial" charset="0"/>
                </a:rPr>
                <a:t>0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4957763" y="4111625"/>
              <a:ext cx="923925" cy="1793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40" dirty="0">
                  <a:latin typeface="Arial"/>
                  <a:cs typeface="Arial"/>
                </a:rPr>
                <a:t>A</a:t>
              </a:r>
              <a:r>
                <a:rPr sz="1200" b="1" dirty="0">
                  <a:latin typeface="Arial"/>
                  <a:cs typeface="Arial"/>
                </a:rPr>
                <a:t>R</a:t>
              </a:r>
              <a:r>
                <a:rPr sz="1200" b="1" spc="7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Symbol"/>
                  <a:cs typeface="Symbol"/>
                </a:rPr>
                <a:t></a:t>
              </a:r>
              <a:r>
                <a:rPr sz="1200" b="1" spc="25" dirty="0">
                  <a:latin typeface="Times New Roman"/>
                  <a:cs typeface="Times New Roman"/>
                </a:rPr>
                <a:t> </a:t>
              </a:r>
              <a:r>
                <a:rPr sz="1200" b="1" spc="-5" dirty="0">
                  <a:latin typeface="Arial"/>
                  <a:cs typeface="Arial"/>
                </a:rPr>
                <a:t>M</a:t>
              </a:r>
              <a:r>
                <a:rPr sz="1200" b="1" dirty="0">
                  <a:latin typeface="Arial"/>
                  <a:cs typeface="Arial"/>
                </a:rPr>
                <a:t>[</a:t>
              </a:r>
              <a:r>
                <a:rPr sz="1200" b="1" spc="-45" dirty="0">
                  <a:latin typeface="Arial"/>
                  <a:cs typeface="Arial"/>
                </a:rPr>
                <a:t>A</a:t>
              </a:r>
              <a:r>
                <a:rPr sz="1200" b="1" spc="-5" dirty="0">
                  <a:latin typeface="Arial"/>
                  <a:cs typeface="Arial"/>
                </a:rPr>
                <a:t>R]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6278563" y="4100513"/>
              <a:ext cx="600075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No</a:t>
              </a:r>
              <a:r>
                <a:rPr sz="1200" b="1" spc="-10" dirty="0">
                  <a:latin typeface="Arial"/>
                  <a:cs typeface="Arial"/>
                </a:rPr>
                <a:t>thing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912" name="object 54"/>
            <p:cNvSpPr>
              <a:spLocks/>
            </p:cNvSpPr>
            <p:nvPr/>
          </p:nvSpPr>
          <p:spPr bwMode="auto">
            <a:xfrm>
              <a:off x="2982913" y="3381375"/>
              <a:ext cx="88900" cy="96838"/>
            </a:xfrm>
            <a:custGeom>
              <a:avLst/>
              <a:gdLst>
                <a:gd name="T0" fmla="*/ 37283 w 88900"/>
                <a:gd name="T1" fmla="*/ 0 h 97154"/>
                <a:gd name="T2" fmla="*/ 24560 w 88900"/>
                <a:gd name="T3" fmla="*/ 1438 h 97154"/>
                <a:gd name="T4" fmla="*/ 12086 w 88900"/>
                <a:gd name="T5" fmla="*/ 3978 h 97154"/>
                <a:gd name="T6" fmla="*/ 0 w 88900"/>
                <a:gd name="T7" fmla="*/ 7589 h 97154"/>
                <a:gd name="T8" fmla="*/ 47493 w 88900"/>
                <a:gd name="T9" fmla="*/ 92856 h 97154"/>
                <a:gd name="T10" fmla="*/ 88874 w 88900"/>
                <a:gd name="T11" fmla="*/ 5674 h 97154"/>
                <a:gd name="T12" fmla="*/ 78452 w 88900"/>
                <a:gd name="T13" fmla="*/ 3067 h 97154"/>
                <a:gd name="T14" fmla="*/ 66788 w 88900"/>
                <a:gd name="T15" fmla="*/ 1227 h 97154"/>
                <a:gd name="T16" fmla="*/ 53269 w 88900"/>
                <a:gd name="T17" fmla="*/ 189 h 97154"/>
                <a:gd name="T18" fmla="*/ 37283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83" y="0"/>
                  </a:moveTo>
                  <a:lnTo>
                    <a:pt x="24560" y="1498"/>
                  </a:lnTo>
                  <a:lnTo>
                    <a:pt x="12086" y="4134"/>
                  </a:lnTo>
                  <a:lnTo>
                    <a:pt x="0" y="7891"/>
                  </a:lnTo>
                  <a:lnTo>
                    <a:pt x="47493" y="96558"/>
                  </a:lnTo>
                  <a:lnTo>
                    <a:pt x="88874" y="5902"/>
                  </a:lnTo>
                  <a:lnTo>
                    <a:pt x="78452" y="3187"/>
                  </a:lnTo>
                  <a:lnTo>
                    <a:pt x="66788" y="1275"/>
                  </a:lnTo>
                  <a:lnTo>
                    <a:pt x="53269" y="201"/>
                  </a:lnTo>
                  <a:lnTo>
                    <a:pt x="37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3" name="object 55"/>
            <p:cNvSpPr>
              <a:spLocks/>
            </p:cNvSpPr>
            <p:nvPr/>
          </p:nvSpPr>
          <p:spPr bwMode="auto">
            <a:xfrm>
              <a:off x="3035300" y="3224213"/>
              <a:ext cx="0" cy="171450"/>
            </a:xfrm>
            <a:custGeom>
              <a:avLst/>
              <a:gdLst>
                <a:gd name="T0" fmla="*/ 164126 h 172085"/>
                <a:gd name="T1" fmla="*/ 0 h 172085"/>
                <a:gd name="T2" fmla="*/ 0 60000 65536"/>
                <a:gd name="T3" fmla="*/ 0 60000 65536"/>
                <a:gd name="T4" fmla="*/ 0 h 172085"/>
                <a:gd name="T5" fmla="*/ 172085 h 17208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72085">
                  <a:moveTo>
                    <a:pt x="0" y="171571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4" name="object 56"/>
            <p:cNvSpPr>
              <a:spLocks/>
            </p:cNvSpPr>
            <p:nvPr/>
          </p:nvSpPr>
          <p:spPr bwMode="auto">
            <a:xfrm>
              <a:off x="5972175" y="3357563"/>
              <a:ext cx="88900" cy="95250"/>
            </a:xfrm>
            <a:custGeom>
              <a:avLst/>
              <a:gdLst>
                <a:gd name="T0" fmla="*/ 37206 w 88900"/>
                <a:gd name="T1" fmla="*/ 0 h 95250"/>
                <a:gd name="T2" fmla="*/ 24483 w 88900"/>
                <a:gd name="T3" fmla="*/ 1456 h 95250"/>
                <a:gd name="T4" fmla="*/ 12049 w 88900"/>
                <a:gd name="T5" fmla="*/ 4076 h 95250"/>
                <a:gd name="T6" fmla="*/ 0 w 88900"/>
                <a:gd name="T7" fmla="*/ 7830 h 95250"/>
                <a:gd name="T8" fmla="*/ 47487 w 88900"/>
                <a:gd name="T9" fmla="*/ 94942 h 95250"/>
                <a:gd name="T10" fmla="*/ 88847 w 88900"/>
                <a:gd name="T11" fmla="*/ 5767 h 95250"/>
                <a:gd name="T12" fmla="*/ 78469 w 88900"/>
                <a:gd name="T13" fmla="*/ 3126 h 95250"/>
                <a:gd name="T14" fmla="*/ 66811 w 88900"/>
                <a:gd name="T15" fmla="*/ 1268 h 95250"/>
                <a:gd name="T16" fmla="*/ 53260 w 88900"/>
                <a:gd name="T17" fmla="*/ 218 h 95250"/>
                <a:gd name="T18" fmla="*/ 37206 w 88900"/>
                <a:gd name="T19" fmla="*/ 0 h 952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5250"/>
                <a:gd name="T32" fmla="*/ 88900 w 88900"/>
                <a:gd name="T33" fmla="*/ 95250 h 952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5250">
                  <a:moveTo>
                    <a:pt x="37206" y="0"/>
                  </a:moveTo>
                  <a:lnTo>
                    <a:pt x="24483" y="1456"/>
                  </a:lnTo>
                  <a:lnTo>
                    <a:pt x="12049" y="4076"/>
                  </a:lnTo>
                  <a:lnTo>
                    <a:pt x="0" y="7830"/>
                  </a:lnTo>
                  <a:lnTo>
                    <a:pt x="47487" y="94942"/>
                  </a:lnTo>
                  <a:lnTo>
                    <a:pt x="88847" y="5767"/>
                  </a:lnTo>
                  <a:lnTo>
                    <a:pt x="78469" y="3126"/>
                  </a:lnTo>
                  <a:lnTo>
                    <a:pt x="66811" y="1268"/>
                  </a:lnTo>
                  <a:lnTo>
                    <a:pt x="53260" y="218"/>
                  </a:lnTo>
                  <a:lnTo>
                    <a:pt x="37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5" name="object 57"/>
            <p:cNvSpPr>
              <a:spLocks/>
            </p:cNvSpPr>
            <p:nvPr/>
          </p:nvSpPr>
          <p:spPr bwMode="auto">
            <a:xfrm>
              <a:off x="6011863" y="3198813"/>
              <a:ext cx="0" cy="171450"/>
            </a:xfrm>
            <a:custGeom>
              <a:avLst/>
              <a:gdLst>
                <a:gd name="T0" fmla="*/ 164126 h 172085"/>
                <a:gd name="T1" fmla="*/ 0 h 172085"/>
                <a:gd name="T2" fmla="*/ 0 60000 65536"/>
                <a:gd name="T3" fmla="*/ 0 60000 65536"/>
                <a:gd name="T4" fmla="*/ 0 h 172085"/>
                <a:gd name="T5" fmla="*/ 172085 h 17208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72085">
                  <a:moveTo>
                    <a:pt x="0" y="171571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6" name="object 58"/>
            <p:cNvSpPr>
              <a:spLocks/>
            </p:cNvSpPr>
            <p:nvPr/>
          </p:nvSpPr>
          <p:spPr bwMode="auto">
            <a:xfrm>
              <a:off x="1916113" y="4073525"/>
              <a:ext cx="1020762" cy="682625"/>
            </a:xfrm>
            <a:custGeom>
              <a:avLst/>
              <a:gdLst>
                <a:gd name="T0" fmla="*/ 0 w 1021080"/>
                <a:gd name="T1" fmla="*/ 682633 h 682625"/>
                <a:gd name="T2" fmla="*/ 1016950 w 1021080"/>
                <a:gd name="T3" fmla="*/ 682633 h 682625"/>
                <a:gd name="T4" fmla="*/ 1016950 w 1021080"/>
                <a:gd name="T5" fmla="*/ 0 h 682625"/>
                <a:gd name="T6" fmla="*/ 0 w 1021080"/>
                <a:gd name="T7" fmla="*/ 0 h 682625"/>
                <a:gd name="T8" fmla="*/ 0 w 1021080"/>
                <a:gd name="T9" fmla="*/ 682633 h 6826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1080"/>
                <a:gd name="T16" fmla="*/ 0 h 682625"/>
                <a:gd name="T17" fmla="*/ 1021080 w 1021080"/>
                <a:gd name="T18" fmla="*/ 682625 h 6826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1080" h="682625">
                  <a:moveTo>
                    <a:pt x="0" y="682633"/>
                  </a:moveTo>
                  <a:lnTo>
                    <a:pt x="1020759" y="682633"/>
                  </a:lnTo>
                  <a:lnTo>
                    <a:pt x="1020759" y="0"/>
                  </a:lnTo>
                  <a:lnTo>
                    <a:pt x="0" y="0"/>
                  </a:lnTo>
                  <a:lnTo>
                    <a:pt x="0" y="682633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7" name="object 59"/>
            <p:cNvSpPr>
              <a:spLocks/>
            </p:cNvSpPr>
            <p:nvPr/>
          </p:nvSpPr>
          <p:spPr bwMode="auto">
            <a:xfrm>
              <a:off x="3170238" y="4073525"/>
              <a:ext cx="1512887" cy="673100"/>
            </a:xfrm>
            <a:custGeom>
              <a:avLst/>
              <a:gdLst>
                <a:gd name="T0" fmla="*/ 0 w 1513204"/>
                <a:gd name="T1" fmla="*/ 673108 h 673100"/>
                <a:gd name="T2" fmla="*/ 1509020 w 1513204"/>
                <a:gd name="T3" fmla="*/ 673108 h 673100"/>
                <a:gd name="T4" fmla="*/ 1509020 w 1513204"/>
                <a:gd name="T5" fmla="*/ 0 h 673100"/>
                <a:gd name="T6" fmla="*/ 0 w 1513204"/>
                <a:gd name="T7" fmla="*/ 0 h 673100"/>
                <a:gd name="T8" fmla="*/ 0 w 1513204"/>
                <a:gd name="T9" fmla="*/ 673108 h 673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3204"/>
                <a:gd name="T16" fmla="*/ 0 h 673100"/>
                <a:gd name="T17" fmla="*/ 1513204 w 1513204"/>
                <a:gd name="T18" fmla="*/ 673100 h 673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3204" h="673100">
                  <a:moveTo>
                    <a:pt x="0" y="673108"/>
                  </a:moveTo>
                  <a:lnTo>
                    <a:pt x="1512819" y="673108"/>
                  </a:lnTo>
                  <a:lnTo>
                    <a:pt x="1512819" y="0"/>
                  </a:lnTo>
                  <a:lnTo>
                    <a:pt x="0" y="0"/>
                  </a:lnTo>
                  <a:lnTo>
                    <a:pt x="0" y="673108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8" name="object 60"/>
            <p:cNvSpPr>
              <a:spLocks/>
            </p:cNvSpPr>
            <p:nvPr/>
          </p:nvSpPr>
          <p:spPr bwMode="auto">
            <a:xfrm>
              <a:off x="4916488" y="4073525"/>
              <a:ext cx="1020762" cy="211138"/>
            </a:xfrm>
            <a:custGeom>
              <a:avLst/>
              <a:gdLst>
                <a:gd name="T0" fmla="*/ 0 w 1021079"/>
                <a:gd name="T1" fmla="*/ 207377 h 211454"/>
                <a:gd name="T2" fmla="*/ 1016962 w 1021079"/>
                <a:gd name="T3" fmla="*/ 207377 h 211454"/>
                <a:gd name="T4" fmla="*/ 1016962 w 1021079"/>
                <a:gd name="T5" fmla="*/ 0 h 211454"/>
                <a:gd name="T6" fmla="*/ 0 w 1021079"/>
                <a:gd name="T7" fmla="*/ 0 h 211454"/>
                <a:gd name="T8" fmla="*/ 0 w 1021079"/>
                <a:gd name="T9" fmla="*/ 207377 h 211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1079"/>
                <a:gd name="T16" fmla="*/ 0 h 211454"/>
                <a:gd name="T17" fmla="*/ 1021079 w 1021079"/>
                <a:gd name="T18" fmla="*/ 211454 h 211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1079" h="211454">
                  <a:moveTo>
                    <a:pt x="0" y="211133"/>
                  </a:moveTo>
                  <a:lnTo>
                    <a:pt x="1020759" y="211133"/>
                  </a:lnTo>
                  <a:lnTo>
                    <a:pt x="1020759" y="0"/>
                  </a:lnTo>
                  <a:lnTo>
                    <a:pt x="0" y="0"/>
                  </a:lnTo>
                  <a:lnTo>
                    <a:pt x="0" y="211133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19" name="object 61"/>
            <p:cNvSpPr>
              <a:spLocks/>
            </p:cNvSpPr>
            <p:nvPr/>
          </p:nvSpPr>
          <p:spPr bwMode="auto">
            <a:xfrm>
              <a:off x="6172200" y="4073525"/>
              <a:ext cx="811213" cy="211138"/>
            </a:xfrm>
            <a:custGeom>
              <a:avLst/>
              <a:gdLst>
                <a:gd name="T0" fmla="*/ 0 w 811529"/>
                <a:gd name="T1" fmla="*/ 207377 h 211454"/>
                <a:gd name="T2" fmla="*/ 807425 w 811529"/>
                <a:gd name="T3" fmla="*/ 207377 h 211454"/>
                <a:gd name="T4" fmla="*/ 807425 w 811529"/>
                <a:gd name="T5" fmla="*/ 0 h 211454"/>
                <a:gd name="T6" fmla="*/ 0 w 811529"/>
                <a:gd name="T7" fmla="*/ 0 h 211454"/>
                <a:gd name="T8" fmla="*/ 0 w 811529"/>
                <a:gd name="T9" fmla="*/ 207377 h 211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1529"/>
                <a:gd name="T16" fmla="*/ 0 h 211454"/>
                <a:gd name="T17" fmla="*/ 811529 w 811529"/>
                <a:gd name="T18" fmla="*/ 211454 h 211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1529" h="211454">
                  <a:moveTo>
                    <a:pt x="0" y="211133"/>
                  </a:moveTo>
                  <a:lnTo>
                    <a:pt x="811209" y="211133"/>
                  </a:lnTo>
                  <a:lnTo>
                    <a:pt x="811209" y="0"/>
                  </a:lnTo>
                  <a:lnTo>
                    <a:pt x="0" y="0"/>
                  </a:lnTo>
                  <a:lnTo>
                    <a:pt x="0" y="211133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0" name="object 62"/>
            <p:cNvSpPr>
              <a:spLocks/>
            </p:cNvSpPr>
            <p:nvPr/>
          </p:nvSpPr>
          <p:spPr bwMode="auto">
            <a:xfrm>
              <a:off x="2355850" y="3963988"/>
              <a:ext cx="88900" cy="96837"/>
            </a:xfrm>
            <a:custGeom>
              <a:avLst/>
              <a:gdLst>
                <a:gd name="T0" fmla="*/ 37214 w 88900"/>
                <a:gd name="T1" fmla="*/ 0 h 96520"/>
                <a:gd name="T2" fmla="*/ 24494 w 88900"/>
                <a:gd name="T3" fmla="*/ 1598 h 96520"/>
                <a:gd name="T4" fmla="*/ 12056 w 88900"/>
                <a:gd name="T5" fmla="*/ 4386 h 96520"/>
                <a:gd name="T6" fmla="*/ 0 w 88900"/>
                <a:gd name="T7" fmla="*/ 8320 h 96520"/>
                <a:gd name="T8" fmla="*/ 47493 w 88900"/>
                <a:gd name="T9" fmla="*/ 100394 h 96520"/>
                <a:gd name="T10" fmla="*/ 88826 w 88900"/>
                <a:gd name="T11" fmla="*/ 6121 h 96520"/>
                <a:gd name="T12" fmla="*/ 78450 w 88900"/>
                <a:gd name="T13" fmla="*/ 3298 h 96520"/>
                <a:gd name="T14" fmla="*/ 66794 w 88900"/>
                <a:gd name="T15" fmla="*/ 1308 h 96520"/>
                <a:gd name="T16" fmla="*/ 53250 w 88900"/>
                <a:gd name="T17" fmla="*/ 205 h 96520"/>
                <a:gd name="T18" fmla="*/ 37214 w 88900"/>
                <a:gd name="T19" fmla="*/ 0 h 965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20"/>
                <a:gd name="T32" fmla="*/ 88900 w 88900"/>
                <a:gd name="T33" fmla="*/ 96520 h 965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20">
                  <a:moveTo>
                    <a:pt x="37214" y="0"/>
                  </a:moveTo>
                  <a:lnTo>
                    <a:pt x="24494" y="1538"/>
                  </a:lnTo>
                  <a:lnTo>
                    <a:pt x="12056" y="4218"/>
                  </a:lnTo>
                  <a:lnTo>
                    <a:pt x="0" y="7999"/>
                  </a:lnTo>
                  <a:lnTo>
                    <a:pt x="47493" y="96522"/>
                  </a:lnTo>
                  <a:lnTo>
                    <a:pt x="88826" y="5884"/>
                  </a:lnTo>
                  <a:lnTo>
                    <a:pt x="78450" y="3169"/>
                  </a:lnTo>
                  <a:lnTo>
                    <a:pt x="66794" y="1260"/>
                  </a:lnTo>
                  <a:lnTo>
                    <a:pt x="53250" y="193"/>
                  </a:lnTo>
                  <a:lnTo>
                    <a:pt x="37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1" name="object 63"/>
            <p:cNvSpPr>
              <a:spLocks/>
            </p:cNvSpPr>
            <p:nvPr/>
          </p:nvSpPr>
          <p:spPr bwMode="auto">
            <a:xfrm>
              <a:off x="2401888" y="3668713"/>
              <a:ext cx="0" cy="323850"/>
            </a:xfrm>
            <a:custGeom>
              <a:avLst/>
              <a:gdLst>
                <a:gd name="T0" fmla="*/ 323712 h 323850"/>
                <a:gd name="T1" fmla="*/ 0 h 323850"/>
                <a:gd name="T2" fmla="*/ 0 60000 65536"/>
                <a:gd name="T3" fmla="*/ 0 60000 65536"/>
                <a:gd name="T4" fmla="*/ 0 h 323850"/>
                <a:gd name="T5" fmla="*/ 323850 h 32385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23850">
                  <a:moveTo>
                    <a:pt x="0" y="323712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2" name="object 64"/>
            <p:cNvSpPr>
              <a:spLocks/>
            </p:cNvSpPr>
            <p:nvPr/>
          </p:nvSpPr>
          <p:spPr bwMode="auto">
            <a:xfrm>
              <a:off x="3954463" y="3963988"/>
              <a:ext cx="88900" cy="96837"/>
            </a:xfrm>
            <a:custGeom>
              <a:avLst/>
              <a:gdLst>
                <a:gd name="T0" fmla="*/ 37266 w 88900"/>
                <a:gd name="T1" fmla="*/ 0 h 96520"/>
                <a:gd name="T2" fmla="*/ 24543 w 88900"/>
                <a:gd name="T3" fmla="*/ 1598 h 96520"/>
                <a:gd name="T4" fmla="*/ 12072 w 88900"/>
                <a:gd name="T5" fmla="*/ 4386 h 96520"/>
                <a:gd name="T6" fmla="*/ 0 w 88900"/>
                <a:gd name="T7" fmla="*/ 8320 h 96520"/>
                <a:gd name="T8" fmla="*/ 47487 w 88900"/>
                <a:gd name="T9" fmla="*/ 100394 h 96520"/>
                <a:gd name="T10" fmla="*/ 88859 w 88900"/>
                <a:gd name="T11" fmla="*/ 6103 h 96520"/>
                <a:gd name="T12" fmla="*/ 78438 w 88900"/>
                <a:gd name="T13" fmla="*/ 3288 h 96520"/>
                <a:gd name="T14" fmla="*/ 66774 w 88900"/>
                <a:gd name="T15" fmla="*/ 1305 h 96520"/>
                <a:gd name="T16" fmla="*/ 53255 w 88900"/>
                <a:gd name="T17" fmla="*/ 204 h 96520"/>
                <a:gd name="T18" fmla="*/ 37266 w 88900"/>
                <a:gd name="T19" fmla="*/ 0 h 965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6520"/>
                <a:gd name="T32" fmla="*/ 88900 w 88900"/>
                <a:gd name="T33" fmla="*/ 96520 h 965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6520">
                  <a:moveTo>
                    <a:pt x="37266" y="0"/>
                  </a:moveTo>
                  <a:lnTo>
                    <a:pt x="24543" y="1538"/>
                  </a:lnTo>
                  <a:lnTo>
                    <a:pt x="12072" y="4218"/>
                  </a:lnTo>
                  <a:lnTo>
                    <a:pt x="0" y="7999"/>
                  </a:lnTo>
                  <a:lnTo>
                    <a:pt x="47487" y="96522"/>
                  </a:lnTo>
                  <a:lnTo>
                    <a:pt x="88859" y="5867"/>
                  </a:lnTo>
                  <a:lnTo>
                    <a:pt x="78438" y="3160"/>
                  </a:lnTo>
                  <a:lnTo>
                    <a:pt x="66774" y="1257"/>
                  </a:lnTo>
                  <a:lnTo>
                    <a:pt x="53255" y="192"/>
                  </a:lnTo>
                  <a:lnTo>
                    <a:pt x="372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3" name="object 65"/>
            <p:cNvSpPr>
              <a:spLocks/>
            </p:cNvSpPr>
            <p:nvPr/>
          </p:nvSpPr>
          <p:spPr bwMode="auto">
            <a:xfrm>
              <a:off x="4000500" y="3678238"/>
              <a:ext cx="0" cy="314325"/>
            </a:xfrm>
            <a:custGeom>
              <a:avLst/>
              <a:gdLst>
                <a:gd name="T0" fmla="*/ 314203 h 314325"/>
                <a:gd name="T1" fmla="*/ 0 h 314325"/>
                <a:gd name="T2" fmla="*/ 0 60000 65536"/>
                <a:gd name="T3" fmla="*/ 0 60000 65536"/>
                <a:gd name="T4" fmla="*/ 0 h 314325"/>
                <a:gd name="T5" fmla="*/ 314325 h 3143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14325">
                  <a:moveTo>
                    <a:pt x="0" y="314203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4" name="object 66"/>
            <p:cNvSpPr>
              <a:spLocks/>
            </p:cNvSpPr>
            <p:nvPr/>
          </p:nvSpPr>
          <p:spPr bwMode="auto">
            <a:xfrm>
              <a:off x="5345113" y="3963988"/>
              <a:ext cx="88900" cy="96837"/>
            </a:xfrm>
            <a:custGeom>
              <a:avLst/>
              <a:gdLst>
                <a:gd name="T0" fmla="*/ 37212 w 88900"/>
                <a:gd name="T1" fmla="*/ 0 h 97154"/>
                <a:gd name="T2" fmla="*/ 24485 w 88900"/>
                <a:gd name="T3" fmla="*/ 1456 h 97154"/>
                <a:gd name="T4" fmla="*/ 12046 w 88900"/>
                <a:gd name="T5" fmla="*/ 4049 h 97154"/>
                <a:gd name="T6" fmla="*/ 0 w 88900"/>
                <a:gd name="T7" fmla="*/ 7734 h 97154"/>
                <a:gd name="T8" fmla="*/ 46725 w 88900"/>
                <a:gd name="T9" fmla="*/ 92852 h 97154"/>
                <a:gd name="T10" fmla="*/ 88444 w 88900"/>
                <a:gd name="T11" fmla="*/ 6036 h 97154"/>
                <a:gd name="T12" fmla="*/ 78078 w 88900"/>
                <a:gd name="T13" fmla="*/ 3275 h 97154"/>
                <a:gd name="T14" fmla="*/ 66483 w 88900"/>
                <a:gd name="T15" fmla="*/ 1332 h 97154"/>
                <a:gd name="T16" fmla="*/ 53060 w 88900"/>
                <a:gd name="T17" fmla="*/ 222 h 97154"/>
                <a:gd name="T18" fmla="*/ 37212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12" y="0"/>
                  </a:moveTo>
                  <a:lnTo>
                    <a:pt x="24485" y="1516"/>
                  </a:lnTo>
                  <a:lnTo>
                    <a:pt x="12046" y="4211"/>
                  </a:lnTo>
                  <a:lnTo>
                    <a:pt x="0" y="8043"/>
                  </a:lnTo>
                  <a:lnTo>
                    <a:pt x="46725" y="96566"/>
                  </a:lnTo>
                  <a:lnTo>
                    <a:pt x="88444" y="6276"/>
                  </a:lnTo>
                  <a:lnTo>
                    <a:pt x="78078" y="3407"/>
                  </a:lnTo>
                  <a:lnTo>
                    <a:pt x="66483" y="1381"/>
                  </a:lnTo>
                  <a:lnTo>
                    <a:pt x="53060" y="234"/>
                  </a:lnTo>
                  <a:lnTo>
                    <a:pt x="37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5" name="object 67"/>
            <p:cNvSpPr>
              <a:spLocks/>
            </p:cNvSpPr>
            <p:nvPr/>
          </p:nvSpPr>
          <p:spPr bwMode="auto">
            <a:xfrm>
              <a:off x="5389563" y="3678238"/>
              <a:ext cx="0" cy="314325"/>
            </a:xfrm>
            <a:custGeom>
              <a:avLst/>
              <a:gdLst>
                <a:gd name="T0" fmla="*/ 314203 h 314325"/>
                <a:gd name="T1" fmla="*/ 0 h 314325"/>
                <a:gd name="T2" fmla="*/ 0 60000 65536"/>
                <a:gd name="T3" fmla="*/ 0 60000 65536"/>
                <a:gd name="T4" fmla="*/ 0 h 314325"/>
                <a:gd name="T5" fmla="*/ 314325 h 3143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14325">
                  <a:moveTo>
                    <a:pt x="0" y="314203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6" name="object 68"/>
            <p:cNvSpPr>
              <a:spLocks/>
            </p:cNvSpPr>
            <p:nvPr/>
          </p:nvSpPr>
          <p:spPr bwMode="auto">
            <a:xfrm>
              <a:off x="6611938" y="3963988"/>
              <a:ext cx="88900" cy="96837"/>
            </a:xfrm>
            <a:custGeom>
              <a:avLst/>
              <a:gdLst>
                <a:gd name="T0" fmla="*/ 37212 w 88900"/>
                <a:gd name="T1" fmla="*/ 0 h 97154"/>
                <a:gd name="T2" fmla="*/ 24485 w 88900"/>
                <a:gd name="T3" fmla="*/ 1456 h 97154"/>
                <a:gd name="T4" fmla="*/ 12046 w 88900"/>
                <a:gd name="T5" fmla="*/ 4049 h 97154"/>
                <a:gd name="T6" fmla="*/ 0 w 88900"/>
                <a:gd name="T7" fmla="*/ 7734 h 97154"/>
                <a:gd name="T8" fmla="*/ 46725 w 88900"/>
                <a:gd name="T9" fmla="*/ 92852 h 97154"/>
                <a:gd name="T10" fmla="*/ 88447 w 88900"/>
                <a:gd name="T11" fmla="*/ 6029 h 97154"/>
                <a:gd name="T12" fmla="*/ 78076 w 88900"/>
                <a:gd name="T13" fmla="*/ 3271 h 97154"/>
                <a:gd name="T14" fmla="*/ 66484 w 88900"/>
                <a:gd name="T15" fmla="*/ 1331 h 97154"/>
                <a:gd name="T16" fmla="*/ 53065 w 88900"/>
                <a:gd name="T17" fmla="*/ 222 h 97154"/>
                <a:gd name="T18" fmla="*/ 37212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12" y="0"/>
                  </a:moveTo>
                  <a:lnTo>
                    <a:pt x="24485" y="1516"/>
                  </a:lnTo>
                  <a:lnTo>
                    <a:pt x="12046" y="4211"/>
                  </a:lnTo>
                  <a:lnTo>
                    <a:pt x="0" y="8043"/>
                  </a:lnTo>
                  <a:lnTo>
                    <a:pt x="46725" y="96566"/>
                  </a:lnTo>
                  <a:lnTo>
                    <a:pt x="88447" y="6269"/>
                  </a:lnTo>
                  <a:lnTo>
                    <a:pt x="78076" y="3403"/>
                  </a:lnTo>
                  <a:lnTo>
                    <a:pt x="66484" y="1380"/>
                  </a:lnTo>
                  <a:lnTo>
                    <a:pt x="53065" y="234"/>
                  </a:lnTo>
                  <a:lnTo>
                    <a:pt x="37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7" name="object 69"/>
            <p:cNvSpPr>
              <a:spLocks/>
            </p:cNvSpPr>
            <p:nvPr/>
          </p:nvSpPr>
          <p:spPr bwMode="auto">
            <a:xfrm>
              <a:off x="6656388" y="3659188"/>
              <a:ext cx="0" cy="333375"/>
            </a:xfrm>
            <a:custGeom>
              <a:avLst/>
              <a:gdLst>
                <a:gd name="T0" fmla="*/ 333253 h 333375"/>
                <a:gd name="T1" fmla="*/ 0 h 333375"/>
                <a:gd name="T2" fmla="*/ 0 60000 65536"/>
                <a:gd name="T3" fmla="*/ 0 60000 65536"/>
                <a:gd name="T4" fmla="*/ 0 h 333375"/>
                <a:gd name="T5" fmla="*/ 333375 h 33337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333375">
                  <a:moveTo>
                    <a:pt x="0" y="333253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8" name="object 70"/>
            <p:cNvSpPr>
              <a:spLocks/>
            </p:cNvSpPr>
            <p:nvPr/>
          </p:nvSpPr>
          <p:spPr bwMode="auto">
            <a:xfrm>
              <a:off x="2408238" y="3673475"/>
              <a:ext cx="338137" cy="0"/>
            </a:xfrm>
            <a:custGeom>
              <a:avLst/>
              <a:gdLst>
                <a:gd name="T0" fmla="*/ 0 w 338455"/>
                <a:gd name="T1" fmla="*/ 334286 w 338455"/>
                <a:gd name="T2" fmla="*/ 0 60000 65536"/>
                <a:gd name="T3" fmla="*/ 0 60000 65536"/>
                <a:gd name="T4" fmla="*/ 0 w 338455"/>
                <a:gd name="T5" fmla="*/ 338455 w 33845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38455">
                  <a:moveTo>
                    <a:pt x="0" y="0"/>
                  </a:moveTo>
                  <a:lnTo>
                    <a:pt x="338078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29" name="object 71"/>
            <p:cNvSpPr>
              <a:spLocks/>
            </p:cNvSpPr>
            <p:nvPr/>
          </p:nvSpPr>
          <p:spPr bwMode="auto">
            <a:xfrm>
              <a:off x="3287713" y="3673475"/>
              <a:ext cx="714375" cy="0"/>
            </a:xfrm>
            <a:custGeom>
              <a:avLst/>
              <a:gdLst>
                <a:gd name="T0" fmla="*/ 0 w 714375"/>
                <a:gd name="T1" fmla="*/ 714359 w 714375"/>
                <a:gd name="T2" fmla="*/ 0 60000 65536"/>
                <a:gd name="T3" fmla="*/ 0 60000 65536"/>
                <a:gd name="T4" fmla="*/ 0 w 714375"/>
                <a:gd name="T5" fmla="*/ 714375 w 7143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14375">
                  <a:moveTo>
                    <a:pt x="0" y="0"/>
                  </a:moveTo>
                  <a:lnTo>
                    <a:pt x="714359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30" name="object 72"/>
            <p:cNvSpPr>
              <a:spLocks/>
            </p:cNvSpPr>
            <p:nvPr/>
          </p:nvSpPr>
          <p:spPr bwMode="auto">
            <a:xfrm>
              <a:off x="5397500" y="3673475"/>
              <a:ext cx="331788" cy="0"/>
            </a:xfrm>
            <a:custGeom>
              <a:avLst/>
              <a:gdLst>
                <a:gd name="T0" fmla="*/ 0 w 332104"/>
                <a:gd name="T1" fmla="*/ 328097 w 332104"/>
                <a:gd name="T2" fmla="*/ 0 60000 65536"/>
                <a:gd name="T3" fmla="*/ 0 60000 65536"/>
                <a:gd name="T4" fmla="*/ 0 w 332104"/>
                <a:gd name="T5" fmla="*/ 332104 w 3321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32104">
                  <a:moveTo>
                    <a:pt x="0" y="0"/>
                  </a:moveTo>
                  <a:lnTo>
                    <a:pt x="331866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31" name="object 73"/>
            <p:cNvSpPr>
              <a:spLocks/>
            </p:cNvSpPr>
            <p:nvPr/>
          </p:nvSpPr>
          <p:spPr bwMode="auto">
            <a:xfrm>
              <a:off x="6288088" y="3663950"/>
              <a:ext cx="387350" cy="0"/>
            </a:xfrm>
            <a:custGeom>
              <a:avLst/>
              <a:gdLst>
                <a:gd name="T0" fmla="*/ 0 w 387984"/>
                <a:gd name="T1" fmla="*/ 379840 w 387984"/>
                <a:gd name="T2" fmla="*/ 0 60000 65536"/>
                <a:gd name="T3" fmla="*/ 0 60000 65536"/>
                <a:gd name="T4" fmla="*/ 0 w 387984"/>
                <a:gd name="T5" fmla="*/ 387984 w 38798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87984">
                  <a:moveTo>
                    <a:pt x="0" y="0"/>
                  </a:moveTo>
                  <a:lnTo>
                    <a:pt x="38737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3367088" y="3484563"/>
              <a:ext cx="944562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0" dirty="0">
                  <a:latin typeface="Arial"/>
                  <a:cs typeface="Arial"/>
                </a:rPr>
                <a:t>=</a:t>
              </a:r>
              <a:r>
                <a:rPr sz="1200" b="1" spc="1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0</a:t>
              </a:r>
              <a:r>
                <a:rPr sz="1200" b="1" spc="35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(re</a:t>
              </a:r>
              <a:r>
                <a:rPr sz="1200" b="1" spc="-10" dirty="0">
                  <a:latin typeface="Arial"/>
                  <a:cs typeface="Arial"/>
                </a:rPr>
                <a:t>gis</a:t>
              </a:r>
              <a:r>
                <a:rPr sz="1200" b="1" dirty="0">
                  <a:latin typeface="Arial"/>
                  <a:cs typeface="Arial"/>
                </a:rPr>
                <a:t>ter)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2111375" y="3475038"/>
              <a:ext cx="59055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5" dirty="0">
                  <a:latin typeface="Arial"/>
                  <a:cs typeface="Arial"/>
                </a:rPr>
                <a:t>(I/O)</a:t>
              </a:r>
              <a:r>
                <a:rPr sz="1200" b="1" spc="30" dirty="0">
                  <a:latin typeface="Times New Roman"/>
                  <a:cs typeface="Times New Roman"/>
                </a:rPr>
                <a:t> </a:t>
              </a:r>
              <a:r>
                <a:rPr sz="1200" b="1" spc="-10" dirty="0">
                  <a:latin typeface="Arial"/>
                  <a:cs typeface="Arial"/>
                </a:rPr>
                <a:t>=</a:t>
              </a:r>
              <a:r>
                <a:rPr sz="1200" b="1" spc="40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4760913" y="3484563"/>
              <a:ext cx="935037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0" dirty="0">
                  <a:latin typeface="Arial"/>
                  <a:cs typeface="Arial"/>
                </a:rPr>
                <a:t>(indirect)</a:t>
              </a:r>
              <a:r>
                <a:rPr sz="1200" b="1" spc="15" dirty="0">
                  <a:latin typeface="Times New Roman"/>
                  <a:cs typeface="Times New Roman"/>
                </a:rPr>
                <a:t> </a:t>
              </a:r>
              <a:r>
                <a:rPr sz="1200" b="1" spc="-10" dirty="0">
                  <a:latin typeface="Arial"/>
                  <a:cs typeface="Arial"/>
                </a:rPr>
                <a:t>=</a:t>
              </a:r>
              <a:r>
                <a:rPr sz="1200" b="1" spc="40" dirty="0">
                  <a:latin typeface="Times New Roman"/>
                  <a:cs typeface="Times New Roman"/>
                </a:rPr>
                <a:t> </a:t>
              </a:r>
              <a:r>
                <a:rPr sz="1200" b="1" dirty="0">
                  <a:latin typeface="Arial"/>
                  <a:cs typeface="Arial"/>
                </a:rPr>
                <a:t>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2730500" y="391953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4476750" y="391953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5732463" y="391953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6851650" y="3919538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939" name="object 81"/>
            <p:cNvSpPr txBox="1">
              <a:spLocks noChangeArrowheads="1"/>
            </p:cNvSpPr>
            <p:nvPr/>
          </p:nvSpPr>
          <p:spPr bwMode="auto">
            <a:xfrm>
              <a:off x="5326063" y="4565650"/>
              <a:ext cx="1354137" cy="62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indent="404813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>
                <a:lnSpc>
                  <a:spcPct val="78000"/>
                </a:lnSpc>
              </a:pPr>
              <a:r>
                <a:rPr lang="en-US" sz="1200" b="1">
                  <a:latin typeface="Arial" charset="0"/>
                </a:rPr>
                <a:t>Execute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200" b="1">
                  <a:latin typeface="Arial" charset="0"/>
                </a:rPr>
                <a:t>memory-reference</a:t>
              </a:r>
              <a:endParaRPr lang="en-US" sz="1200">
                <a:latin typeface="Arial" charset="0"/>
              </a:endParaRPr>
            </a:p>
            <a:p>
              <a:pPr algn="ctr" eaLnBrk="1" hangingPunct="1">
                <a:lnSpc>
                  <a:spcPts val="1025"/>
                </a:lnSpc>
              </a:pPr>
              <a:r>
                <a:rPr lang="en-US" sz="1200" b="1">
                  <a:latin typeface="Arial" charset="0"/>
                </a:rPr>
                <a:t>instruction</a:t>
              </a:r>
              <a:endParaRPr lang="en-US" sz="1200">
                <a:latin typeface="Arial" charset="0"/>
              </a:endParaRPr>
            </a:p>
            <a:p>
              <a:pPr eaLnBrk="1" hangingPunct="1">
                <a:lnSpc>
                  <a:spcPts val="1375"/>
                </a:lnSpc>
              </a:pPr>
              <a:r>
                <a:rPr lang="en-US" sz="1200" b="1">
                  <a:latin typeface="Arial" charset="0"/>
                </a:rPr>
                <a:t>SC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1200" b="1">
                  <a:latin typeface="Symbol" pitchFamily="18" charset="2"/>
                </a:rPr>
                <a:t></a:t>
              </a:r>
              <a:r>
                <a:rPr lang="en-US" sz="1200" b="1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1200" b="1">
                  <a:latin typeface="Arial" charset="0"/>
                </a:rPr>
                <a:t>0</a:t>
              </a:r>
              <a:endParaRPr lang="en-US" sz="1200">
                <a:latin typeface="Arial" charset="0"/>
              </a:endParaRPr>
            </a:p>
          </p:txBody>
        </p:sp>
        <p:sp>
          <p:nvSpPr>
            <p:cNvPr id="36940" name="object 82"/>
            <p:cNvSpPr>
              <a:spLocks/>
            </p:cNvSpPr>
            <p:nvPr/>
          </p:nvSpPr>
          <p:spPr bwMode="auto">
            <a:xfrm>
              <a:off x="5187950" y="4538663"/>
              <a:ext cx="1670050" cy="663575"/>
            </a:xfrm>
            <a:custGeom>
              <a:avLst/>
              <a:gdLst>
                <a:gd name="T0" fmla="*/ 0 w 1670050"/>
                <a:gd name="T1" fmla="*/ 663570 h 663575"/>
                <a:gd name="T2" fmla="*/ 1670054 w 1670050"/>
                <a:gd name="T3" fmla="*/ 663570 h 663575"/>
                <a:gd name="T4" fmla="*/ 1670054 w 1670050"/>
                <a:gd name="T5" fmla="*/ 0 h 663575"/>
                <a:gd name="T6" fmla="*/ 0 w 1670050"/>
                <a:gd name="T7" fmla="*/ 0 h 663575"/>
                <a:gd name="T8" fmla="*/ 0 w 1670050"/>
                <a:gd name="T9" fmla="*/ 663570 h 6635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0050"/>
                <a:gd name="T16" fmla="*/ 0 h 663575"/>
                <a:gd name="T17" fmla="*/ 1670050 w 1670050"/>
                <a:gd name="T18" fmla="*/ 663575 h 6635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0050" h="663575">
                  <a:moveTo>
                    <a:pt x="0" y="663570"/>
                  </a:moveTo>
                  <a:lnTo>
                    <a:pt x="1670054" y="663570"/>
                  </a:lnTo>
                  <a:lnTo>
                    <a:pt x="1670054" y="0"/>
                  </a:lnTo>
                  <a:lnTo>
                    <a:pt x="0" y="0"/>
                  </a:lnTo>
                  <a:lnTo>
                    <a:pt x="0" y="663570"/>
                  </a:lnTo>
                  <a:close/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1" name="object 83"/>
            <p:cNvSpPr>
              <a:spLocks/>
            </p:cNvSpPr>
            <p:nvPr/>
          </p:nvSpPr>
          <p:spPr bwMode="auto">
            <a:xfrm>
              <a:off x="5345113" y="4429125"/>
              <a:ext cx="88900" cy="95250"/>
            </a:xfrm>
            <a:custGeom>
              <a:avLst/>
              <a:gdLst>
                <a:gd name="T0" fmla="*/ 37247 w 88900"/>
                <a:gd name="T1" fmla="*/ 0 h 95250"/>
                <a:gd name="T2" fmla="*/ 24508 w 88900"/>
                <a:gd name="T3" fmla="*/ 1461 h 95250"/>
                <a:gd name="T4" fmla="*/ 12057 w 88900"/>
                <a:gd name="T5" fmla="*/ 4074 h 95250"/>
                <a:gd name="T6" fmla="*/ 0 w 88900"/>
                <a:gd name="T7" fmla="*/ 7809 h 95250"/>
                <a:gd name="T8" fmla="*/ 46725 w 88900"/>
                <a:gd name="T9" fmla="*/ 94927 h 95250"/>
                <a:gd name="T10" fmla="*/ 88484 w 88900"/>
                <a:gd name="T11" fmla="*/ 6213 h 95250"/>
                <a:gd name="T12" fmla="*/ 78111 w 88900"/>
                <a:gd name="T13" fmla="*/ 3390 h 95250"/>
                <a:gd name="T14" fmla="*/ 66513 w 88900"/>
                <a:gd name="T15" fmla="*/ 1386 h 95250"/>
                <a:gd name="T16" fmla="*/ 53090 w 88900"/>
                <a:gd name="T17" fmla="*/ 242 h 95250"/>
                <a:gd name="T18" fmla="*/ 37247 w 88900"/>
                <a:gd name="T19" fmla="*/ 0 h 952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5250"/>
                <a:gd name="T32" fmla="*/ 88900 w 88900"/>
                <a:gd name="T33" fmla="*/ 95250 h 952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5250">
                  <a:moveTo>
                    <a:pt x="37247" y="0"/>
                  </a:moveTo>
                  <a:lnTo>
                    <a:pt x="24508" y="1461"/>
                  </a:lnTo>
                  <a:lnTo>
                    <a:pt x="12057" y="4074"/>
                  </a:lnTo>
                  <a:lnTo>
                    <a:pt x="0" y="7809"/>
                  </a:lnTo>
                  <a:lnTo>
                    <a:pt x="46725" y="94927"/>
                  </a:lnTo>
                  <a:lnTo>
                    <a:pt x="88484" y="6213"/>
                  </a:lnTo>
                  <a:lnTo>
                    <a:pt x="78111" y="3390"/>
                  </a:lnTo>
                  <a:lnTo>
                    <a:pt x="66513" y="1386"/>
                  </a:lnTo>
                  <a:lnTo>
                    <a:pt x="53090" y="242"/>
                  </a:lnTo>
                  <a:lnTo>
                    <a:pt x="37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2" name="object 84"/>
            <p:cNvSpPr>
              <a:spLocks/>
            </p:cNvSpPr>
            <p:nvPr/>
          </p:nvSpPr>
          <p:spPr bwMode="auto">
            <a:xfrm>
              <a:off x="5389563" y="4284663"/>
              <a:ext cx="0" cy="173037"/>
            </a:xfrm>
            <a:custGeom>
              <a:avLst/>
              <a:gdLst>
                <a:gd name="T0" fmla="*/ 169344 h 173354"/>
                <a:gd name="T1" fmla="*/ 0 h 173354"/>
                <a:gd name="T2" fmla="*/ 0 60000 65536"/>
                <a:gd name="T3" fmla="*/ 0 60000 65536"/>
                <a:gd name="T4" fmla="*/ 0 h 173354"/>
                <a:gd name="T5" fmla="*/ 173354 h 17335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73354">
                  <a:moveTo>
                    <a:pt x="0" y="17310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3" name="object 85"/>
            <p:cNvSpPr>
              <a:spLocks/>
            </p:cNvSpPr>
            <p:nvPr/>
          </p:nvSpPr>
          <p:spPr bwMode="auto">
            <a:xfrm>
              <a:off x="6611938" y="4429125"/>
              <a:ext cx="88900" cy="95250"/>
            </a:xfrm>
            <a:custGeom>
              <a:avLst/>
              <a:gdLst>
                <a:gd name="T0" fmla="*/ 37247 w 88900"/>
                <a:gd name="T1" fmla="*/ 0 h 95250"/>
                <a:gd name="T2" fmla="*/ 24508 w 88900"/>
                <a:gd name="T3" fmla="*/ 1461 h 95250"/>
                <a:gd name="T4" fmla="*/ 12057 w 88900"/>
                <a:gd name="T5" fmla="*/ 4074 h 95250"/>
                <a:gd name="T6" fmla="*/ 0 w 88900"/>
                <a:gd name="T7" fmla="*/ 7809 h 95250"/>
                <a:gd name="T8" fmla="*/ 46725 w 88900"/>
                <a:gd name="T9" fmla="*/ 94927 h 95250"/>
                <a:gd name="T10" fmla="*/ 88486 w 88900"/>
                <a:gd name="T11" fmla="*/ 6206 h 95250"/>
                <a:gd name="T12" fmla="*/ 78110 w 88900"/>
                <a:gd name="T13" fmla="*/ 3386 h 95250"/>
                <a:gd name="T14" fmla="*/ 66514 w 88900"/>
                <a:gd name="T15" fmla="*/ 1384 h 95250"/>
                <a:gd name="T16" fmla="*/ 53095 w 88900"/>
                <a:gd name="T17" fmla="*/ 242 h 95250"/>
                <a:gd name="T18" fmla="*/ 37247 w 88900"/>
                <a:gd name="T19" fmla="*/ 0 h 952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5250"/>
                <a:gd name="T32" fmla="*/ 88900 w 88900"/>
                <a:gd name="T33" fmla="*/ 95250 h 952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5250">
                  <a:moveTo>
                    <a:pt x="37247" y="0"/>
                  </a:moveTo>
                  <a:lnTo>
                    <a:pt x="24508" y="1461"/>
                  </a:lnTo>
                  <a:lnTo>
                    <a:pt x="12057" y="4074"/>
                  </a:lnTo>
                  <a:lnTo>
                    <a:pt x="0" y="7809"/>
                  </a:lnTo>
                  <a:lnTo>
                    <a:pt x="46725" y="94927"/>
                  </a:lnTo>
                  <a:lnTo>
                    <a:pt x="88486" y="6206"/>
                  </a:lnTo>
                  <a:lnTo>
                    <a:pt x="78110" y="3386"/>
                  </a:lnTo>
                  <a:lnTo>
                    <a:pt x="66514" y="1384"/>
                  </a:lnTo>
                  <a:lnTo>
                    <a:pt x="53095" y="242"/>
                  </a:lnTo>
                  <a:lnTo>
                    <a:pt x="37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4" name="object 86"/>
            <p:cNvSpPr>
              <a:spLocks/>
            </p:cNvSpPr>
            <p:nvPr/>
          </p:nvSpPr>
          <p:spPr bwMode="auto">
            <a:xfrm>
              <a:off x="6656388" y="4284663"/>
              <a:ext cx="0" cy="173037"/>
            </a:xfrm>
            <a:custGeom>
              <a:avLst/>
              <a:gdLst>
                <a:gd name="T0" fmla="*/ 169344 h 173354"/>
                <a:gd name="T1" fmla="*/ 0 h 173354"/>
                <a:gd name="T2" fmla="*/ 0 60000 65536"/>
                <a:gd name="T3" fmla="*/ 0 60000 65536"/>
                <a:gd name="T4" fmla="*/ 0 h 173354"/>
                <a:gd name="T5" fmla="*/ 173354 h 17335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73354">
                  <a:moveTo>
                    <a:pt x="0" y="17310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5" name="object 87"/>
            <p:cNvSpPr>
              <a:spLocks/>
            </p:cNvSpPr>
            <p:nvPr/>
          </p:nvSpPr>
          <p:spPr bwMode="auto">
            <a:xfrm>
              <a:off x="5972175" y="5286375"/>
              <a:ext cx="88900" cy="96838"/>
            </a:xfrm>
            <a:custGeom>
              <a:avLst/>
              <a:gdLst>
                <a:gd name="T0" fmla="*/ 37224 w 88900"/>
                <a:gd name="T1" fmla="*/ 0 h 97154"/>
                <a:gd name="T2" fmla="*/ 24495 w 88900"/>
                <a:gd name="T3" fmla="*/ 1435 h 97154"/>
                <a:gd name="T4" fmla="*/ 12054 w 88900"/>
                <a:gd name="T5" fmla="*/ 3972 h 97154"/>
                <a:gd name="T6" fmla="*/ 0 w 88900"/>
                <a:gd name="T7" fmla="*/ 7581 h 97154"/>
                <a:gd name="T8" fmla="*/ 47487 w 88900"/>
                <a:gd name="T9" fmla="*/ 92835 h 97154"/>
                <a:gd name="T10" fmla="*/ 88829 w 88900"/>
                <a:gd name="T11" fmla="*/ 5678 h 97154"/>
                <a:gd name="T12" fmla="*/ 78455 w 88900"/>
                <a:gd name="T13" fmla="*/ 3068 h 97154"/>
                <a:gd name="T14" fmla="*/ 66803 w 88900"/>
                <a:gd name="T15" fmla="*/ 1227 h 97154"/>
                <a:gd name="T16" fmla="*/ 53262 w 88900"/>
                <a:gd name="T17" fmla="*/ 189 h 97154"/>
                <a:gd name="T18" fmla="*/ 37224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24" y="0"/>
                  </a:moveTo>
                  <a:lnTo>
                    <a:pt x="24495" y="1495"/>
                  </a:lnTo>
                  <a:lnTo>
                    <a:pt x="12054" y="4128"/>
                  </a:lnTo>
                  <a:lnTo>
                    <a:pt x="0" y="7883"/>
                  </a:lnTo>
                  <a:lnTo>
                    <a:pt x="47487" y="96537"/>
                  </a:lnTo>
                  <a:lnTo>
                    <a:pt x="88829" y="5906"/>
                  </a:lnTo>
                  <a:lnTo>
                    <a:pt x="78455" y="3188"/>
                  </a:lnTo>
                  <a:lnTo>
                    <a:pt x="66803" y="1275"/>
                  </a:lnTo>
                  <a:lnTo>
                    <a:pt x="53262" y="201"/>
                  </a:lnTo>
                  <a:lnTo>
                    <a:pt x="372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6" name="object 88"/>
            <p:cNvSpPr>
              <a:spLocks/>
            </p:cNvSpPr>
            <p:nvPr/>
          </p:nvSpPr>
          <p:spPr bwMode="auto">
            <a:xfrm>
              <a:off x="6018213" y="5211763"/>
              <a:ext cx="0" cy="104775"/>
            </a:xfrm>
            <a:custGeom>
              <a:avLst/>
              <a:gdLst>
                <a:gd name="T0" fmla="*/ 97569 h 105410"/>
                <a:gd name="T1" fmla="*/ 0 h 105410"/>
                <a:gd name="T2" fmla="*/ 0 60000 65536"/>
                <a:gd name="T3" fmla="*/ 0 60000 65536"/>
                <a:gd name="T4" fmla="*/ 0 h 105410"/>
                <a:gd name="T5" fmla="*/ 105410 h 10541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05410">
                  <a:moveTo>
                    <a:pt x="0" y="104906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7" name="object 89"/>
            <p:cNvSpPr>
              <a:spLocks/>
            </p:cNvSpPr>
            <p:nvPr/>
          </p:nvSpPr>
          <p:spPr bwMode="auto">
            <a:xfrm>
              <a:off x="1682750" y="5392738"/>
              <a:ext cx="4341813" cy="0"/>
            </a:xfrm>
            <a:custGeom>
              <a:avLst/>
              <a:gdLst>
                <a:gd name="T0" fmla="*/ 4338077 w 4342130"/>
                <a:gd name="T1" fmla="*/ 0 w 4342130"/>
                <a:gd name="T2" fmla="*/ 0 60000 65536"/>
                <a:gd name="T3" fmla="*/ 0 60000 65536"/>
                <a:gd name="T4" fmla="*/ 0 w 4342130"/>
                <a:gd name="T5" fmla="*/ 4342130 w 434213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342130">
                  <a:moveTo>
                    <a:pt x="4341869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8" name="object 90"/>
            <p:cNvSpPr>
              <a:spLocks/>
            </p:cNvSpPr>
            <p:nvPr/>
          </p:nvSpPr>
          <p:spPr bwMode="auto">
            <a:xfrm>
              <a:off x="2355850" y="5286375"/>
              <a:ext cx="88900" cy="96838"/>
            </a:xfrm>
            <a:custGeom>
              <a:avLst/>
              <a:gdLst>
                <a:gd name="T0" fmla="*/ 37232 w 88900"/>
                <a:gd name="T1" fmla="*/ 0 h 97154"/>
                <a:gd name="T2" fmla="*/ 24505 w 88900"/>
                <a:gd name="T3" fmla="*/ 1435 h 97154"/>
                <a:gd name="T4" fmla="*/ 12062 w 88900"/>
                <a:gd name="T5" fmla="*/ 3973 h 97154"/>
                <a:gd name="T6" fmla="*/ 0 w 88900"/>
                <a:gd name="T7" fmla="*/ 7581 h 97154"/>
                <a:gd name="T8" fmla="*/ 47493 w 88900"/>
                <a:gd name="T9" fmla="*/ 92835 h 97154"/>
                <a:gd name="T10" fmla="*/ 88840 w 88900"/>
                <a:gd name="T11" fmla="*/ 5675 h 97154"/>
                <a:gd name="T12" fmla="*/ 78462 w 88900"/>
                <a:gd name="T13" fmla="*/ 3066 h 97154"/>
                <a:gd name="T14" fmla="*/ 66806 w 88900"/>
                <a:gd name="T15" fmla="*/ 1226 h 97154"/>
                <a:gd name="T16" fmla="*/ 53264 w 88900"/>
                <a:gd name="T17" fmla="*/ 189 h 97154"/>
                <a:gd name="T18" fmla="*/ 37232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32" y="0"/>
                  </a:moveTo>
                  <a:lnTo>
                    <a:pt x="24505" y="1495"/>
                  </a:lnTo>
                  <a:lnTo>
                    <a:pt x="12062" y="4129"/>
                  </a:lnTo>
                  <a:lnTo>
                    <a:pt x="0" y="7883"/>
                  </a:lnTo>
                  <a:lnTo>
                    <a:pt x="47493" y="96537"/>
                  </a:lnTo>
                  <a:lnTo>
                    <a:pt x="88840" y="5903"/>
                  </a:lnTo>
                  <a:lnTo>
                    <a:pt x="78462" y="3186"/>
                  </a:lnTo>
                  <a:lnTo>
                    <a:pt x="66806" y="1274"/>
                  </a:lnTo>
                  <a:lnTo>
                    <a:pt x="53264" y="201"/>
                  </a:lnTo>
                  <a:lnTo>
                    <a:pt x="37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49" name="object 91"/>
            <p:cNvSpPr>
              <a:spLocks/>
            </p:cNvSpPr>
            <p:nvPr/>
          </p:nvSpPr>
          <p:spPr bwMode="auto">
            <a:xfrm>
              <a:off x="2401888" y="4765675"/>
              <a:ext cx="0" cy="550863"/>
            </a:xfrm>
            <a:custGeom>
              <a:avLst/>
              <a:gdLst>
                <a:gd name="T0" fmla="*/ 547147 h 551179"/>
                <a:gd name="T1" fmla="*/ 0 h 551179"/>
                <a:gd name="T2" fmla="*/ 0 60000 65536"/>
                <a:gd name="T3" fmla="*/ 0 60000 65536"/>
                <a:gd name="T4" fmla="*/ 0 h 551179"/>
                <a:gd name="T5" fmla="*/ 551179 h 55117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551179">
                  <a:moveTo>
                    <a:pt x="0" y="55092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50" name="object 92"/>
            <p:cNvSpPr>
              <a:spLocks/>
            </p:cNvSpPr>
            <p:nvPr/>
          </p:nvSpPr>
          <p:spPr bwMode="auto">
            <a:xfrm>
              <a:off x="3881438" y="5286375"/>
              <a:ext cx="88900" cy="96838"/>
            </a:xfrm>
            <a:custGeom>
              <a:avLst/>
              <a:gdLst>
                <a:gd name="T0" fmla="*/ 37284 w 88900"/>
                <a:gd name="T1" fmla="*/ 0 h 97154"/>
                <a:gd name="T2" fmla="*/ 24555 w 88900"/>
                <a:gd name="T3" fmla="*/ 1435 h 97154"/>
                <a:gd name="T4" fmla="*/ 12078 w 88900"/>
                <a:gd name="T5" fmla="*/ 3972 h 97154"/>
                <a:gd name="T6" fmla="*/ 0 w 88900"/>
                <a:gd name="T7" fmla="*/ 7581 h 97154"/>
                <a:gd name="T8" fmla="*/ 47487 w 88900"/>
                <a:gd name="T9" fmla="*/ 92835 h 97154"/>
                <a:gd name="T10" fmla="*/ 88880 w 88900"/>
                <a:gd name="T11" fmla="*/ 5659 h 97154"/>
                <a:gd name="T12" fmla="*/ 78463 w 88900"/>
                <a:gd name="T13" fmla="*/ 3056 h 97154"/>
                <a:gd name="T14" fmla="*/ 66796 w 88900"/>
                <a:gd name="T15" fmla="*/ 1222 h 97154"/>
                <a:gd name="T16" fmla="*/ 53272 w 88900"/>
                <a:gd name="T17" fmla="*/ 188 h 97154"/>
                <a:gd name="T18" fmla="*/ 37284 w 88900"/>
                <a:gd name="T19" fmla="*/ 0 h 97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900"/>
                <a:gd name="T31" fmla="*/ 0 h 97154"/>
                <a:gd name="T32" fmla="*/ 88900 w 88900"/>
                <a:gd name="T33" fmla="*/ 97154 h 97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900" h="97154">
                  <a:moveTo>
                    <a:pt x="37284" y="0"/>
                  </a:moveTo>
                  <a:lnTo>
                    <a:pt x="24555" y="1495"/>
                  </a:lnTo>
                  <a:lnTo>
                    <a:pt x="12078" y="4128"/>
                  </a:lnTo>
                  <a:lnTo>
                    <a:pt x="0" y="7883"/>
                  </a:lnTo>
                  <a:lnTo>
                    <a:pt x="47487" y="96537"/>
                  </a:lnTo>
                  <a:lnTo>
                    <a:pt x="88880" y="5886"/>
                  </a:lnTo>
                  <a:lnTo>
                    <a:pt x="78463" y="3176"/>
                  </a:lnTo>
                  <a:lnTo>
                    <a:pt x="66796" y="1270"/>
                  </a:lnTo>
                  <a:lnTo>
                    <a:pt x="53272" y="200"/>
                  </a:lnTo>
                  <a:lnTo>
                    <a:pt x="37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51" name="object 93"/>
            <p:cNvSpPr>
              <a:spLocks/>
            </p:cNvSpPr>
            <p:nvPr/>
          </p:nvSpPr>
          <p:spPr bwMode="auto">
            <a:xfrm>
              <a:off x="3927475" y="4746625"/>
              <a:ext cx="0" cy="569913"/>
            </a:xfrm>
            <a:custGeom>
              <a:avLst/>
              <a:gdLst>
                <a:gd name="T0" fmla="*/ 566196 h 570229"/>
                <a:gd name="T1" fmla="*/ 0 h 570229"/>
                <a:gd name="T2" fmla="*/ 0 60000 65536"/>
                <a:gd name="T3" fmla="*/ 0 60000 65536"/>
                <a:gd name="T4" fmla="*/ 0 h 570229"/>
                <a:gd name="T5" fmla="*/ 570229 h 57022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570229">
                  <a:moveTo>
                    <a:pt x="0" y="569975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52" name="object 94"/>
            <p:cNvSpPr>
              <a:spLocks/>
            </p:cNvSpPr>
            <p:nvPr/>
          </p:nvSpPr>
          <p:spPr bwMode="auto">
            <a:xfrm>
              <a:off x="1700213" y="1273175"/>
              <a:ext cx="0" cy="4105275"/>
            </a:xfrm>
            <a:custGeom>
              <a:avLst/>
              <a:gdLst>
                <a:gd name="T0" fmla="*/ 0 h 4105275"/>
                <a:gd name="T1" fmla="*/ 4105265 h 4105275"/>
                <a:gd name="T2" fmla="*/ 0 60000 65536"/>
                <a:gd name="T3" fmla="*/ 0 60000 65536"/>
                <a:gd name="T4" fmla="*/ 0 h 4105275"/>
                <a:gd name="T5" fmla="*/ 4105275 h 410527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105275">
                  <a:moveTo>
                    <a:pt x="0" y="0"/>
                  </a:moveTo>
                  <a:lnTo>
                    <a:pt x="0" y="4105265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953" name="object 95"/>
            <p:cNvSpPr>
              <a:spLocks/>
            </p:cNvSpPr>
            <p:nvPr/>
          </p:nvSpPr>
          <p:spPr bwMode="auto">
            <a:xfrm>
              <a:off x="1682750" y="1258888"/>
              <a:ext cx="1906588" cy="0"/>
            </a:xfrm>
            <a:custGeom>
              <a:avLst/>
              <a:gdLst>
                <a:gd name="T0" fmla="*/ 1902881 w 1906904"/>
                <a:gd name="T1" fmla="*/ 0 w 1906904"/>
                <a:gd name="T2" fmla="*/ 0 60000 65536"/>
                <a:gd name="T3" fmla="*/ 0 60000 65536"/>
                <a:gd name="T4" fmla="*/ 0 w 1906904"/>
                <a:gd name="T5" fmla="*/ 1906904 w 19069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906904">
                  <a:moveTo>
                    <a:pt x="1906670" y="0"/>
                  </a:moveTo>
                  <a:lnTo>
                    <a:pt x="0" y="0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object 96"/>
            <p:cNvSpPr txBox="1"/>
            <p:nvPr/>
          </p:nvSpPr>
          <p:spPr>
            <a:xfrm>
              <a:off x="6962775" y="4565650"/>
              <a:ext cx="203200" cy="1778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 b="1" spc="-15" dirty="0">
                  <a:latin typeface="Arial"/>
                  <a:cs typeface="Arial"/>
                </a:rPr>
                <a:t>T4</a:t>
              </a:r>
              <a:endParaRPr sz="1200">
                <a:latin typeface="Arial"/>
                <a:cs typeface="Arial"/>
              </a:endParaRPr>
            </a:p>
          </p:txBody>
        </p:sp>
      </p:grpSp>
      <p:pic>
        <p:nvPicPr>
          <p:cNvPr id="36955" name="Picture 4" descr="C:\Users\sys\Downloads\SIST_17-7-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9845" y="678898"/>
            <a:ext cx="347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Arial Narrow" pitchFamily="34" charset="0"/>
              </a:rPr>
              <a:t>Flow chart for Instruction Cycle</a:t>
            </a:r>
            <a:endParaRPr lang="en-US" u="sng" dirty="0">
              <a:solidFill>
                <a:srgbClr val="FF0000"/>
              </a:solidFill>
              <a:latin typeface="Arial Narrow" pitchFamily="34" charset="0"/>
            </a:endParaRP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72742"/>
              </p:ext>
            </p:extLst>
          </p:nvPr>
        </p:nvGraphicFramePr>
        <p:xfrm>
          <a:off x="6637361" y="1184289"/>
          <a:ext cx="2545506" cy="138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65"/>
                <a:gridCol w="1742841"/>
              </a:tblGrid>
              <a:tr h="23254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IR (14-12)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D7 D6 D5 D4 D3 D2 D1 D0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0  0   0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0    0   0     0   0    0   0    1 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0   0   1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0    0    0     0   0    0   1</a:t>
                      </a:r>
                      <a:r>
                        <a:rPr lang="en-US" sz="1200" baseline="0" dirty="0" smtClean="0">
                          <a:latin typeface="Arial Narrow" pitchFamily="34" charset="0"/>
                        </a:rPr>
                        <a:t>   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1   1   1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 Narrow" pitchFamily="34" charset="0"/>
                        </a:rPr>
                        <a:t>  1    0    0     0   0    0   0  </a:t>
                      </a:r>
                      <a:r>
                        <a:rPr lang="en-US" sz="1200" baseline="0" dirty="0" smtClean="0">
                          <a:latin typeface="Arial Narrow" pitchFamily="34" charset="0"/>
                        </a:rPr>
                        <a:t> 0</a:t>
                      </a:r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1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lock diagram of digital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60082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52325" y="152400"/>
            <a:ext cx="7991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15" dirty="0" smtClean="0">
                <a:solidFill>
                  <a:srgbClr val="00B050"/>
                </a:solidFill>
                <a:latin typeface="Arial Narrow" pitchFamily="34" charset="0"/>
                <a:ea typeface="+mj-ea"/>
                <a:cs typeface="+mj-cs"/>
              </a:rPr>
              <a:t>BLOCK DIAGRAM OF DIGITAL COMPUTER</a:t>
            </a:r>
            <a:endParaRPr lang="en-US" sz="3600" b="1" spc="15" dirty="0">
              <a:solidFill>
                <a:srgbClr val="00B050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25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0"/>
            <a:ext cx="7772400" cy="708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MICROOPERATIONS</a:t>
            </a:r>
            <a:endParaRPr lang="en-US" sz="3600" b="1" spc="-20" dirty="0">
              <a:solidFill>
                <a:srgbClr val="0066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762000" y="1066800"/>
            <a:ext cx="7848600" cy="4495800"/>
          </a:xfrm>
        </p:spPr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lang="en-US" sz="22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Microoperations are classified into four categories</a:t>
            </a: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 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– 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Register transfer microoperations </a:t>
            </a: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(data moves from register  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  to register)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 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– 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Arithmetic microoperations </a:t>
            </a: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(perform arithmetic on data in 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  registers)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 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– 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Logic microoperations </a:t>
            </a: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(perform bit manipulation on data in  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  registers)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 </a:t>
            </a:r>
          </a:p>
          <a:p>
            <a:pPr algn="just" eaLnBrk="1" hangingPunct="1">
              <a:defRPr/>
            </a:pP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– 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Shift microoperatio</a:t>
            </a:r>
            <a:r>
              <a:rPr lang="en-US" sz="22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ns (perform shift on data in registers)</a:t>
            </a:r>
          </a:p>
          <a:p>
            <a:pPr eaLnBrk="1" hangingPunct="1">
              <a:defRPr/>
            </a:pPr>
            <a:endParaRPr lang="en-US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453" y="1"/>
            <a:ext cx="77724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ARITHMETIC MICROOPERATIONS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b="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914400"/>
            <a:ext cx="8610600" cy="6172200"/>
          </a:xfrm>
        </p:spPr>
        <p:txBody>
          <a:bodyPr rtlCol="0">
            <a:noAutofit/>
          </a:bodyPr>
          <a:lstStyle/>
          <a:p>
            <a:pPr marL="285750" indent="-285750" algn="just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Unlike register transfer microoperations, </a:t>
            </a:r>
            <a:r>
              <a:rPr lang="en-US" sz="1800" dirty="0" smtClean="0">
                <a:solidFill>
                  <a:srgbClr val="C00000"/>
                </a:solidFill>
                <a:latin typeface="Arial Narrow" pitchFamily="34" charset="0"/>
              </a:rPr>
              <a:t>arithmetic microoperations change the information content.</a:t>
            </a:r>
          </a:p>
          <a:p>
            <a:pPr marL="285750" indent="-285750" algn="just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The basic arithmetic microoperations are:</a:t>
            </a:r>
          </a:p>
          <a:p>
            <a:pPr lvl="1" algn="just">
              <a:lnSpc>
                <a:spcPct val="140000"/>
              </a:lnSpc>
              <a:spcBef>
                <a:spcPts val="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–  addition</a:t>
            </a:r>
          </a:p>
          <a:p>
            <a:pPr lvl="1" algn="just">
              <a:lnSpc>
                <a:spcPct val="140000"/>
              </a:lnSpc>
              <a:spcBef>
                <a:spcPts val="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–  subtraction</a:t>
            </a:r>
          </a:p>
          <a:p>
            <a:pPr lvl="1" algn="just">
              <a:lnSpc>
                <a:spcPct val="140000"/>
              </a:lnSpc>
              <a:spcBef>
                <a:spcPts val="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–  increment</a:t>
            </a:r>
          </a:p>
          <a:p>
            <a:pPr lvl="1" algn="just">
              <a:lnSpc>
                <a:spcPct val="140000"/>
              </a:lnSpc>
              <a:spcBef>
                <a:spcPts val="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–  decrement</a:t>
            </a:r>
          </a:p>
          <a:p>
            <a:pPr algn="l">
              <a:lnSpc>
                <a:spcPct val="140000"/>
              </a:lnSpc>
              <a:spcBef>
                <a:spcPts val="0"/>
              </a:spcBef>
              <a:tabLst>
                <a:tab pos="231775" algn="l"/>
              </a:tabLst>
              <a:defRPr/>
            </a:pPr>
            <a:r>
              <a:rPr lang="en-US" sz="1800" b="1" dirty="0" smtClean="0">
                <a:solidFill>
                  <a:srgbClr val="C00000"/>
                </a:solidFill>
                <a:latin typeface="Arial Narrow" pitchFamily="34" charset="0"/>
              </a:rPr>
              <a:t>Multiplication </a:t>
            </a:r>
            <a:r>
              <a:rPr lang="en-US" sz="1800" b="1" dirty="0">
                <a:solidFill>
                  <a:srgbClr val="C00000"/>
                </a:solidFill>
                <a:latin typeface="Arial Narrow" pitchFamily="34" charset="0"/>
              </a:rPr>
              <a:t>and division are not considered </a:t>
            </a:r>
            <a:r>
              <a:rPr lang="en-US" sz="1800" b="1" dirty="0" err="1">
                <a:solidFill>
                  <a:srgbClr val="C00000"/>
                </a:solidFill>
                <a:latin typeface="Arial Narrow" pitchFamily="34" charset="0"/>
              </a:rPr>
              <a:t>microoperations</a:t>
            </a:r>
            <a:r>
              <a:rPr lang="en-US" sz="1800" b="1" dirty="0">
                <a:solidFill>
                  <a:srgbClr val="C00000"/>
                </a:solidFill>
                <a:latin typeface="Arial Narrow" pitchFamily="34" charset="0"/>
              </a:rPr>
              <a:t>.</a:t>
            </a:r>
          </a:p>
          <a:p>
            <a:pPr lvl="1" algn="l">
              <a:lnSpc>
                <a:spcPct val="140000"/>
              </a:lnSpc>
              <a:spcBef>
                <a:spcPts val="0"/>
              </a:spcBef>
              <a:tabLst>
                <a:tab pos="231775" algn="l"/>
              </a:tabLst>
              <a:defRPr/>
            </a:pPr>
            <a:r>
              <a:rPr lang="en-US" sz="1400" dirty="0" smtClean="0">
                <a:solidFill>
                  <a:schemeClr val="tx1"/>
                </a:solidFill>
                <a:latin typeface="Arial Narrow" pitchFamily="34" charset="0"/>
              </a:rPr>
              <a:t>– 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Multiplication is implemented by a sequence of adds and shifts.</a:t>
            </a:r>
          </a:p>
          <a:p>
            <a:pPr lvl="1" algn="l">
              <a:lnSpc>
                <a:spcPct val="140000"/>
              </a:lnSpc>
              <a:spcBef>
                <a:spcPts val="0"/>
              </a:spcBef>
              <a:tabLst>
                <a:tab pos="231775" algn="l"/>
              </a:tabLst>
              <a:defRPr/>
            </a:pPr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– 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Division is implemented by a sequence of subtracts and shifts.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tabLst>
                <a:tab pos="231775" algn="l"/>
              </a:tabLst>
              <a:defRPr/>
            </a:pPr>
            <a:endParaRPr lang="en-US" sz="2000" dirty="0">
              <a:solidFill>
                <a:schemeClr val="tx1"/>
              </a:solidFill>
              <a:latin typeface="Arial Narrow" pitchFamily="34" charset="0"/>
            </a:endParaRPr>
          </a:p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chemeClr val="tx1"/>
                </a:solidFill>
                <a:latin typeface="Arial Narrow" pitchFamily="34" charset="0"/>
              </a:rPr>
              <a:t> </a:t>
            </a:r>
          </a:p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1972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5" y="838200"/>
            <a:ext cx="81581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84453" y="1"/>
            <a:ext cx="7772400" cy="685800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ARITHMETIC MICROOPERATIONS Contd.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819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-25706"/>
            <a:ext cx="7010400" cy="990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BINARY ADDER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990600"/>
            <a:ext cx="7772400" cy="4343400"/>
          </a:xfrm>
        </p:spPr>
        <p:txBody>
          <a:bodyPr rtlCol="0">
            <a:normAutofit lnSpcReduction="10000"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To implement the add </a:t>
            </a:r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microoperation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with hardware we need the registers to hold the data and a digital circuit to perform the addition (called a </a:t>
            </a:r>
            <a:r>
              <a:rPr lang="en-US" sz="2400" b="1" i="1" u="sng" dirty="0" smtClean="0">
                <a:solidFill>
                  <a:srgbClr val="C00000"/>
                </a:solidFill>
                <a:latin typeface="Arial Narrow" pitchFamily="34" charset="0"/>
              </a:rPr>
              <a:t>binary adder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)</a:t>
            </a: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</a:t>
            </a: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binary adders is constructed using full adders connected in cascade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so that the carry produced by one full adder becomes an input for the next</a:t>
            </a: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 Adding </a:t>
            </a: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two </a:t>
            </a:r>
            <a:r>
              <a:rPr lang="en-US" sz="2400" i="1" dirty="0" smtClean="0">
                <a:solidFill>
                  <a:srgbClr val="C00000"/>
                </a:solidFill>
                <a:latin typeface="Arial Narrow" pitchFamily="34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-bit numbers requires </a:t>
            </a:r>
            <a:r>
              <a:rPr lang="en-US" sz="2400" i="1" dirty="0" smtClean="0">
                <a:solidFill>
                  <a:srgbClr val="C00000"/>
                </a:solidFill>
                <a:latin typeface="Arial Narrow" pitchFamily="34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Arial Narrow" pitchFamily="34" charset="0"/>
              </a:rPr>
              <a:t> full adders</a:t>
            </a: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The 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n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data bits for </a:t>
            </a:r>
            <a:r>
              <a:rPr lang="en-US" sz="2400" b="1" i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A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and </a:t>
            </a:r>
            <a:r>
              <a:rPr lang="en-US" sz="2400" b="1" i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B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might come from </a:t>
            </a:r>
            <a:r>
              <a:rPr lang="en-US" sz="2400" b="1" i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R1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and </a:t>
            </a:r>
            <a:r>
              <a:rPr lang="en-US" sz="2400" b="1" i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R2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 respectively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7848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152400"/>
            <a:ext cx="7010400" cy="990600"/>
          </a:xfrm>
          <a:prstGeom prst="rect">
            <a:avLst/>
          </a:prstGeom>
        </p:spPr>
        <p:txBody>
          <a:bodyPr rtlCol="0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BINARY ADDER Contd.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791200" y="838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A= A</a:t>
            </a:r>
            <a:r>
              <a:rPr lang="en-US" baseline="-25000" dirty="0" smtClean="0"/>
              <a:t>3  </a:t>
            </a: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 A</a:t>
            </a:r>
            <a:r>
              <a:rPr lang="en-US" baseline="-25000" dirty="0"/>
              <a:t>1 </a:t>
            </a:r>
            <a:r>
              <a:rPr lang="en-US" dirty="0" smtClean="0"/>
              <a:t>A</a:t>
            </a:r>
            <a:r>
              <a:rPr lang="en-US" baseline="-25000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143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= B</a:t>
            </a:r>
            <a:r>
              <a:rPr lang="en-US" baseline="-25000" dirty="0" smtClean="0"/>
              <a:t>3  </a:t>
            </a:r>
            <a:r>
              <a:rPr lang="en-US" dirty="0" smtClean="0"/>
              <a:t>B</a:t>
            </a:r>
            <a:r>
              <a:rPr lang="en-US" baseline="-25000" dirty="0" smtClean="0"/>
              <a:t>2</a:t>
            </a:r>
            <a:r>
              <a:rPr lang="en-US" dirty="0" smtClean="0"/>
              <a:t> B</a:t>
            </a:r>
            <a:r>
              <a:rPr lang="en-US" baseline="-25000" dirty="0" smtClean="0"/>
              <a:t>1 </a:t>
            </a:r>
            <a:r>
              <a:rPr lang="en-US" dirty="0" smtClean="0"/>
              <a:t>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867400" y="1512332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48807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= S</a:t>
            </a:r>
            <a:r>
              <a:rPr lang="en-US" baseline="-25000" dirty="0" smtClean="0"/>
              <a:t>3 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  S</a:t>
            </a:r>
            <a:r>
              <a:rPr lang="en-US" baseline="-25000" dirty="0" smtClean="0"/>
              <a:t>1  </a:t>
            </a:r>
            <a:r>
              <a:rPr lang="en-US" dirty="0" smtClean="0"/>
              <a:t>S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67400" y="185741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600" y="1207532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C00000"/>
                </a:solidFill>
                <a:latin typeface="Arial Narrow" pitchFamily="34" charset="0"/>
              </a:rPr>
              <a:t>To add two 4 bit numbers A and B, four full adders are required</a:t>
            </a:r>
            <a:endParaRPr lang="en-US" u="sng" dirty="0">
              <a:solidFill>
                <a:srgbClr val="C00000"/>
              </a:solidFill>
              <a:latin typeface="Arial Narrow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30151"/>
              </p:ext>
            </p:extLst>
          </p:nvPr>
        </p:nvGraphicFramePr>
        <p:xfrm>
          <a:off x="6324600" y="4963160"/>
          <a:ext cx="2133600" cy="189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0247"/>
                <a:gridCol w="470247"/>
                <a:gridCol w="495711"/>
                <a:gridCol w="6973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C00000"/>
                          </a:solidFill>
                          <a:latin typeface="Arial Narrow" pitchFamily="34" charset="0"/>
                        </a:rPr>
                        <a:t>A</a:t>
                      </a:r>
                      <a:endParaRPr lang="en-US" sz="1050" b="1" dirty="0">
                        <a:solidFill>
                          <a:srgbClr val="C00000"/>
                        </a:solidFill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C00000"/>
                          </a:solidFill>
                          <a:latin typeface="Arial Narrow" pitchFamily="34" charset="0"/>
                        </a:rPr>
                        <a:t>B</a:t>
                      </a:r>
                      <a:endParaRPr lang="en-US" sz="1050" b="1" dirty="0">
                        <a:solidFill>
                          <a:srgbClr val="C00000"/>
                        </a:solidFill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006600"/>
                          </a:solidFill>
                          <a:latin typeface="Arial Narrow" pitchFamily="34" charset="0"/>
                        </a:rPr>
                        <a:t>Sum S</a:t>
                      </a:r>
                      <a:endParaRPr lang="en-US" sz="1050" b="1" dirty="0">
                        <a:solidFill>
                          <a:srgbClr val="006600"/>
                        </a:solidFill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006600"/>
                          </a:solidFill>
                          <a:latin typeface="Arial Narrow" pitchFamily="34" charset="0"/>
                        </a:rPr>
                        <a:t>Carry C</a:t>
                      </a:r>
                      <a:endParaRPr lang="en-US" sz="1050" b="1" dirty="0">
                        <a:solidFill>
                          <a:srgbClr val="006600"/>
                        </a:solidFill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0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 Narrow" pitchFamily="34" charset="0"/>
                        </a:rPr>
                        <a:t>1</a:t>
                      </a:r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172200" y="4635214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 Narrow" pitchFamily="34" charset="0"/>
              </a:rPr>
              <a:t>Truth table of Full Adder</a:t>
            </a:r>
            <a:endParaRPr lang="en-US" sz="1600" b="1" dirty="0"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10708" y="5257800"/>
            <a:ext cx="990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Full Adder (FA)</a:t>
            </a:r>
            <a:endParaRPr lang="en-US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07146" y="5562600"/>
            <a:ext cx="53890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71800" y="6019800"/>
            <a:ext cx="53890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01308" y="5562600"/>
            <a:ext cx="538908" cy="0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01308" y="5943600"/>
            <a:ext cx="538908" cy="0"/>
          </a:xfrm>
          <a:prstGeom prst="straightConnector1">
            <a:avLst/>
          </a:prstGeom>
          <a:ln w="254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5329535"/>
            <a:ext cx="4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itchFamily="34" charset="0"/>
              </a:rPr>
              <a:t>A</a:t>
            </a:r>
          </a:p>
          <a:p>
            <a:endParaRPr lang="en-US" dirty="0">
              <a:latin typeface="Arial Narrow" pitchFamily="34" charset="0"/>
            </a:endParaRPr>
          </a:p>
          <a:p>
            <a:r>
              <a:rPr lang="en-US" dirty="0" smtClean="0">
                <a:latin typeface="Arial Narrow" pitchFamily="34" charset="0"/>
              </a:rPr>
              <a:t>B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81988" y="5287178"/>
            <a:ext cx="109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itchFamily="34" charset="0"/>
              </a:rPr>
              <a:t>Sum (S)</a:t>
            </a:r>
          </a:p>
          <a:p>
            <a:endParaRPr lang="en-US" dirty="0">
              <a:latin typeface="Arial Narrow" pitchFamily="34" charset="0"/>
            </a:endParaRPr>
          </a:p>
          <a:p>
            <a:r>
              <a:rPr lang="en-US" dirty="0" smtClean="0">
                <a:latin typeface="Arial Narrow" pitchFamily="34" charset="0"/>
              </a:rPr>
              <a:t>Carry (C )</a:t>
            </a:r>
            <a:endParaRPr lang="en-U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1295400" y="0"/>
            <a:ext cx="7772400" cy="838200"/>
          </a:xfrm>
        </p:spPr>
        <p:txBody>
          <a:bodyPr/>
          <a:lstStyle/>
          <a:p>
            <a:pPr eaLnBrk="1" hangingPunct="1"/>
            <a:r>
              <a:rPr lang="en-US" sz="33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ADDER-SUBTRACTOR</a:t>
            </a:r>
            <a:endParaRPr lang="en-US" sz="3300" b="1" spc="-20" dirty="0">
              <a:solidFill>
                <a:srgbClr val="0066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29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043862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371600" y="1632332"/>
            <a:ext cx="6553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2971800"/>
            <a:ext cx="6553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95400" y="2057400"/>
            <a:ext cx="3505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00600" y="2590800"/>
            <a:ext cx="3505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04231"/>
            <a:ext cx="78676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ADDER-SUBTRACTOR Contd.</a:t>
            </a:r>
            <a:endParaRPr lang="en-US" sz="3300" b="1" spc="-20" dirty="0">
              <a:solidFill>
                <a:srgbClr val="0066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0" y="502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itchFamily="34" charset="0"/>
              </a:rPr>
              <a:t>M= 0 , Indicates addition</a:t>
            </a:r>
          </a:p>
          <a:p>
            <a:r>
              <a:rPr lang="en-US" dirty="0">
                <a:latin typeface="Arial Narrow" pitchFamily="34" charset="0"/>
              </a:rPr>
              <a:t>M= </a:t>
            </a:r>
            <a:r>
              <a:rPr lang="en-US" dirty="0" smtClean="0">
                <a:latin typeface="Arial Narrow" pitchFamily="34" charset="0"/>
              </a:rPr>
              <a:t>1 </a:t>
            </a:r>
            <a:r>
              <a:rPr lang="en-US" dirty="0">
                <a:latin typeface="Arial Narrow" pitchFamily="34" charset="0"/>
              </a:rPr>
              <a:t>, </a:t>
            </a:r>
            <a:r>
              <a:rPr lang="en-US" dirty="0" smtClean="0">
                <a:latin typeface="Arial Narrow" pitchFamily="34" charset="0"/>
              </a:rPr>
              <a:t>Indicates Subtraction</a:t>
            </a:r>
            <a:endParaRPr lang="en-US" dirty="0">
              <a:latin typeface="Arial Narrow" pitchFamily="34" charset="0"/>
            </a:endParaRPr>
          </a:p>
          <a:p>
            <a:endParaRPr lang="en-US" dirty="0">
              <a:latin typeface="Arial Narrow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26" y="5759526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u="sng" dirty="0" smtClean="0">
                <a:solidFill>
                  <a:srgbClr val="FF0000"/>
                </a:solidFill>
                <a:latin typeface="Arial Narrow" pitchFamily="34" charset="0"/>
              </a:rPr>
              <a:t>In an </a:t>
            </a:r>
            <a:r>
              <a:rPr lang="en-US" u="sng" dirty="0" err="1" smtClean="0">
                <a:solidFill>
                  <a:srgbClr val="FF0000"/>
                </a:solidFill>
                <a:latin typeface="Arial Narrow" pitchFamily="34" charset="0"/>
              </a:rPr>
              <a:t>ExOR</a:t>
            </a:r>
            <a:r>
              <a:rPr lang="en-US" u="sng" dirty="0" smtClean="0">
                <a:solidFill>
                  <a:srgbClr val="FF0000"/>
                </a:solidFill>
                <a:latin typeface="Arial Narrow" pitchFamily="34" charset="0"/>
              </a:rPr>
              <a:t> gate, if any one of the inputs is 0, Output = Input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u="sng" dirty="0" smtClean="0">
                <a:solidFill>
                  <a:srgbClr val="FF0000"/>
                </a:solidFill>
                <a:latin typeface="Arial Narrow" pitchFamily="34" charset="0"/>
              </a:rPr>
              <a:t>If one of the inputs is 1, Output = Input’</a:t>
            </a:r>
            <a:endParaRPr lang="en-US" u="sng" dirty="0">
              <a:solidFill>
                <a:srgbClr val="FF0000"/>
              </a:solidFill>
              <a:latin typeface="Arial Narrow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477000" y="1828800"/>
            <a:ext cx="160020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77000" y="1828800"/>
            <a:ext cx="0" cy="83820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29400" y="233163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0075" y="1696063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77100" y="914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34200" y="914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2300" y="233163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3429000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914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79186" y="2081653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72300" y="3243530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83786" y="565725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A= A</a:t>
            </a:r>
            <a:r>
              <a:rPr lang="en-US" baseline="-25000" dirty="0" smtClean="0"/>
              <a:t>3    </a:t>
            </a:r>
            <a:r>
              <a:rPr lang="en-US" dirty="0" smtClean="0"/>
              <a:t>A</a:t>
            </a:r>
            <a:r>
              <a:rPr lang="en-US" baseline="-25000" dirty="0" smtClean="0"/>
              <a:t>2  </a:t>
            </a:r>
            <a:r>
              <a:rPr lang="en-US" dirty="0" smtClean="0"/>
              <a:t> A</a:t>
            </a:r>
            <a:r>
              <a:rPr lang="en-US" baseline="-25000" dirty="0"/>
              <a:t>1 </a:t>
            </a:r>
            <a:r>
              <a:rPr lang="en-US" baseline="-25000" dirty="0" smtClean="0"/>
              <a:t> </a:t>
            </a:r>
            <a:r>
              <a:rPr lang="en-US" dirty="0" smtClean="0"/>
              <a:t>A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5683786" y="596205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= B’</a:t>
            </a:r>
            <a:r>
              <a:rPr lang="en-US" baseline="-25000" dirty="0" smtClean="0"/>
              <a:t>3  </a:t>
            </a:r>
            <a:r>
              <a:rPr lang="en-US" dirty="0" smtClean="0"/>
              <a:t>B’</a:t>
            </a:r>
            <a:r>
              <a:rPr lang="en-US" baseline="-25000" dirty="0" smtClean="0"/>
              <a:t>2</a:t>
            </a:r>
            <a:r>
              <a:rPr lang="en-US" dirty="0" smtClean="0"/>
              <a:t> B’</a:t>
            </a:r>
            <a:r>
              <a:rPr lang="en-US" baseline="-25000" dirty="0" smtClean="0"/>
              <a:t>1 </a:t>
            </a:r>
            <a:r>
              <a:rPr lang="en-US" dirty="0" smtClean="0"/>
              <a:t>B’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883926" y="6532581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02147" y="651081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= S</a:t>
            </a:r>
            <a:r>
              <a:rPr lang="en-US" baseline="-25000" dirty="0" smtClean="0"/>
              <a:t>3   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   S</a:t>
            </a:r>
            <a:r>
              <a:rPr lang="en-US" baseline="-25000" dirty="0" smtClean="0"/>
              <a:t>1   </a:t>
            </a:r>
            <a:r>
              <a:rPr lang="en-US" dirty="0" smtClean="0"/>
              <a:t>S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0282" y="6836212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547" y="6233815"/>
            <a:ext cx="43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39727" y="5306199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A-B→A+B’+1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9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0" grpId="0"/>
      <p:bldP spid="10" grpId="1"/>
      <p:bldP spid="11" grpId="0"/>
      <p:bldP spid="16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88125" y="29379"/>
            <a:ext cx="7772400" cy="656422"/>
          </a:xfrm>
        </p:spPr>
        <p:txBody>
          <a:bodyPr/>
          <a:lstStyle/>
          <a:p>
            <a:pPr eaLnBrk="1" hangingPunct="1"/>
            <a:r>
              <a:rPr lang="en-US" sz="33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BINARY INCREMENTER</a:t>
            </a:r>
            <a:endParaRPr lang="en-US" sz="3300" b="1" spc="-20" dirty="0">
              <a:solidFill>
                <a:srgbClr val="0066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20" y="685800"/>
            <a:ext cx="695368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19" y="3200400"/>
            <a:ext cx="71961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1371600" y="18361"/>
            <a:ext cx="7772400" cy="743639"/>
          </a:xfrm>
        </p:spPr>
        <p:txBody>
          <a:bodyPr/>
          <a:lstStyle/>
          <a:p>
            <a:pPr eaLnBrk="1" hangingPunct="1"/>
            <a:r>
              <a:rPr lang="en-US" sz="3600" b="1" spc="-20" dirty="0" smtClean="0">
                <a:solidFill>
                  <a:srgbClr val="006600"/>
                </a:solidFill>
                <a:latin typeface="Arial" pitchFamily="34" charset="0"/>
                <a:ea typeface="+mn-ea"/>
                <a:cs typeface="Arial" pitchFamily="34" charset="0"/>
              </a:rPr>
              <a:t>ARITHMETIC CIRCUIT</a:t>
            </a:r>
            <a:endParaRPr lang="en-US" sz="3600" b="1" spc="-20" dirty="0">
              <a:solidFill>
                <a:srgbClr val="0066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38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2" y="914400"/>
            <a:ext cx="79343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>
          <a:xfrm>
            <a:off x="1371600" y="1"/>
            <a:ext cx="7772400" cy="6858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4 BIT ARITHMETIC CIRCUIT</a:t>
            </a:r>
          </a:p>
        </p:txBody>
      </p:sp>
      <p:sp>
        <p:nvSpPr>
          <p:cNvPr id="1741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1323"/>
            <a:ext cx="816864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0772" y="584982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0 0 0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0" y="104664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8682" y="15411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2377" y="172585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1240" y="290620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0900" y="309790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0546" y="42490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1240" y="443366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0546" y="542516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5200" y="560982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172585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r>
              <a:rPr lang="en-US" b="1" baseline="-25000" dirty="0" smtClean="0">
                <a:solidFill>
                  <a:srgbClr val="FF0000"/>
                </a:solidFill>
              </a:rPr>
              <a:t>0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7800" y="18328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r>
              <a:rPr lang="en-US" b="1" baseline="-25000" dirty="0" smtClean="0">
                <a:solidFill>
                  <a:srgbClr val="FF0000"/>
                </a:solidFill>
              </a:rPr>
              <a:t>0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39372" y="2081122"/>
            <a:ext cx="4570828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9372" y="1491003"/>
            <a:ext cx="5637628" cy="17309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19800" y="10524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baseline="-25000" dirty="0" smtClean="0">
                <a:solidFill>
                  <a:srgbClr val="FF0000"/>
                </a:solidFill>
              </a:rPr>
              <a:t>0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63728" y="1475533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baseline="-25000" dirty="0" smtClean="0">
                <a:solidFill>
                  <a:srgbClr val="FF0000"/>
                </a:solidFill>
              </a:rPr>
              <a:t>0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r>
              <a:rPr lang="en-US" b="1" baseline="-25000" dirty="0" smtClean="0">
                <a:solidFill>
                  <a:srgbClr val="FF0000"/>
                </a:solidFill>
              </a:rPr>
              <a:t>0</a:t>
            </a:r>
            <a:r>
              <a:rPr lang="en-US" b="1" dirty="0" smtClean="0">
                <a:solidFill>
                  <a:srgbClr val="FF0000"/>
                </a:solidFill>
              </a:rPr>
              <a:t>+0 =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+B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</a:p>
          <a:p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3728" y="2728574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  A</a:t>
            </a:r>
            <a:r>
              <a:rPr lang="en-US" b="1" baseline="-25000" dirty="0" smtClean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r>
              <a:rPr lang="en-US" b="1" baseline="-25000" dirty="0" smtClean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  <a:p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728" y="3879668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  A</a:t>
            </a:r>
            <a:r>
              <a:rPr lang="en-US" b="1" baseline="-25000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r>
              <a:rPr lang="en-US" b="1" baseline="-25000" dirty="0" smtClean="0">
                <a:solidFill>
                  <a:srgbClr val="FF0000"/>
                </a:solidFill>
              </a:rPr>
              <a:t>2</a:t>
            </a:r>
            <a:endParaRPr lang="en-US" b="1" baseline="-25000" dirty="0">
              <a:solidFill>
                <a:srgbClr val="FF0000"/>
              </a:solidFill>
            </a:endParaRPr>
          </a:p>
          <a:p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3800" y="505582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  A</a:t>
            </a:r>
            <a:r>
              <a:rPr lang="en-US" b="1" baseline="-25000" dirty="0" smtClean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+B</a:t>
            </a:r>
            <a:r>
              <a:rPr lang="en-US" b="1" baseline="-25000" dirty="0" smtClean="0">
                <a:solidFill>
                  <a:srgbClr val="FF0000"/>
                </a:solidFill>
              </a:rPr>
              <a:t>3</a:t>
            </a:r>
            <a:endParaRPr lang="en-US" b="1" baseline="-25000" dirty="0">
              <a:solidFill>
                <a:srgbClr val="FF0000"/>
              </a:solidFill>
            </a:endParaRPr>
          </a:p>
          <a:p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6477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D= A + B (Add micro operation)</a:t>
            </a:r>
            <a:endParaRPr lang="en-US" b="1" dirty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990600"/>
            <a:ext cx="8610600" cy="485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Computer architecture is a specification detailing how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a set of software and hardware technology standards interact to form a computer system </a:t>
            </a:r>
            <a:r>
              <a:rPr lang="en-US" sz="2000" dirty="0">
                <a:latin typeface="Arial Narrow" pitchFamily="34" charset="0"/>
              </a:rPr>
              <a:t>or platform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In </a:t>
            </a:r>
            <a:r>
              <a:rPr lang="en-US" sz="2000" dirty="0">
                <a:latin typeface="Arial Narrow" pitchFamily="34" charset="0"/>
              </a:rPr>
              <a:t>short, computer architecture refers to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how a computer system is designed </a:t>
            </a:r>
            <a:r>
              <a:rPr lang="en-US" sz="2000" dirty="0">
                <a:latin typeface="Arial Narrow" pitchFamily="34" charset="0"/>
              </a:rPr>
              <a:t>and what technologies it is compatible with.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As with other contexts and meanings of the word architecture, computer architecture is likened to the art of determining the needs of the user/system/technology, and creating a logical design and standards based on those requirements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latin typeface="Arial Narrow" pitchFamily="34" charset="0"/>
              </a:rPr>
              <a:t>A very good example of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computer architecture is von Neumann architecture</a:t>
            </a:r>
            <a:r>
              <a:rPr lang="en-US" sz="2000" dirty="0">
                <a:latin typeface="Arial Narrow" pitchFamily="34" charset="0"/>
              </a:rPr>
              <a:t>, which is still used by most types of computers today.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This </a:t>
            </a:r>
            <a:r>
              <a:rPr lang="en-US" sz="2000" dirty="0">
                <a:latin typeface="Arial Narrow" pitchFamily="34" charset="0"/>
              </a:rPr>
              <a:t>was proposed by the mathematician John von Neumann in 1945. </a:t>
            </a:r>
            <a:endParaRPr lang="en-US" sz="2000" dirty="0" smtClean="0">
              <a:latin typeface="Arial Narrow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It </a:t>
            </a:r>
            <a:r>
              <a:rPr lang="en-US" sz="2000" dirty="0">
                <a:latin typeface="Arial Narrow" pitchFamily="34" charset="0"/>
              </a:rPr>
              <a:t>describes the design of an </a:t>
            </a:r>
            <a:r>
              <a:rPr lang="en-US" sz="2000" b="1" dirty="0">
                <a:solidFill>
                  <a:srgbClr val="C00000"/>
                </a:solidFill>
                <a:latin typeface="Arial Narrow" pitchFamily="34" charset="0"/>
              </a:rPr>
              <a:t>electronic computer with its CPU, which includes the arithmetic logic unit, control unit, registers, memory for data and instructions, an input/output interface and external storage functions</a:t>
            </a:r>
            <a:r>
              <a:rPr lang="en-US" sz="2000" dirty="0">
                <a:latin typeface="Arial Narrow" pitchFamily="34" charset="0"/>
              </a:rPr>
              <a:t>.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2057400" y="164812"/>
            <a:ext cx="6042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  <a:ea typeface="+mj-ea"/>
                <a:cs typeface="+mj-cs"/>
              </a:rPr>
              <a:t>COMPUTER ARCHITECTURE</a:t>
            </a:r>
            <a:endParaRPr lang="en-US" sz="3200" b="1" spc="18" dirty="0">
              <a:solidFill>
                <a:srgbClr val="00B050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264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>
          <a:xfrm>
            <a:off x="1338549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ARITHMETIC CIRCUIT FUNCTION TABLE</a:t>
            </a:r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581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3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1308253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LOGICAL MICROOPERATIONS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5438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0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8224" y="-3672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006600"/>
                </a:solidFill>
                <a:latin typeface="Arial Narrow" pitchFamily="34" charset="0"/>
              </a:rPr>
              <a:t>TRUTH TABLE FOR 16  2-VARIABLE FUNCTION 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r="11810"/>
          <a:stretch>
            <a:fillRect/>
          </a:stretch>
        </p:blipFill>
        <p:spPr bwMode="auto">
          <a:xfrm>
            <a:off x="19280" y="1321910"/>
            <a:ext cx="48768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31" y="1447800"/>
            <a:ext cx="42672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1219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charset="0"/>
              </a:rPr>
              <a:t>SIXTEEN LOGICAL MICROOPERATIONS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524000"/>
            <a:ext cx="75533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1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6" y="1676400"/>
            <a:ext cx="75628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79806" y="185225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  <a:cs typeface="Arial" charset="0"/>
              </a:rPr>
              <a:t>SIXTEEN LOGICAL MICROOPERATIONS Contd.</a:t>
            </a:r>
          </a:p>
        </p:txBody>
      </p:sp>
    </p:spTree>
    <p:extLst>
      <p:ext uri="{BB962C8B-B14F-4D97-AF65-F5344CB8AC3E}">
        <p14:creationId xmlns:p14="http://schemas.microsoft.com/office/powerpoint/2010/main" val="36155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>
          <a:xfrm>
            <a:off x="914400" y="0"/>
            <a:ext cx="8382000" cy="1470025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ONE STAGE OF A LOGIC CIRCUIT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1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ctrTitle"/>
          </p:nvPr>
        </p:nvSpPr>
        <p:spPr>
          <a:xfrm>
            <a:off x="11430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SHIFT MICROOPERATIONS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5" y="838200"/>
            <a:ext cx="762952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905000" y="3677528"/>
            <a:ext cx="14478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905000" y="4419600"/>
            <a:ext cx="1752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05000" y="5105400"/>
            <a:ext cx="14478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4000" y="1295400"/>
            <a:ext cx="6172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86486" y="1676400"/>
            <a:ext cx="14478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70025"/>
            <a:ext cx="76009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3000" y="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SHIFT MICROOPERATIONS Contd.</a:t>
            </a:r>
          </a:p>
        </p:txBody>
      </p:sp>
    </p:spTree>
    <p:extLst>
      <p:ext uri="{BB962C8B-B14F-4D97-AF65-F5344CB8AC3E}">
        <p14:creationId xmlns:p14="http://schemas.microsoft.com/office/powerpoint/2010/main" val="33934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Arithmetic Shift Right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352550"/>
            <a:ext cx="72485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1338482"/>
            <a:ext cx="50292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0" y="762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6600"/>
                </a:solidFill>
                <a:latin typeface="Arial Narrow" pitchFamily="34" charset="0"/>
              </a:rPr>
              <a:t>ARITHMETIC SHIFT RIGHT</a:t>
            </a:r>
            <a:endParaRPr lang="en-US" sz="3600" b="1" dirty="0">
              <a:solidFill>
                <a:srgbClr val="006600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1430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Arial Narrow" pitchFamily="34" charset="0"/>
              </a:rPr>
              <a:t>Arithmetic Shift Right, leaves sign bit unchanged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Arial Narrow" pitchFamily="34" charset="0"/>
              </a:rPr>
              <a:t>Sign bit is 0 for positive and 1 for negative</a:t>
            </a:r>
            <a:endParaRPr lang="en-US" sz="2400" dirty="0"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77440" y="3929576"/>
            <a:ext cx="6705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n-2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/>
          </p:nvPr>
        </p:nvSpPr>
        <p:spPr>
          <a:xfrm>
            <a:off x="1219200" y="-21053"/>
            <a:ext cx="7772400" cy="1470025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4-BIT COMBINATIONAL CIRCUIT SHIFTER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310312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r="2325"/>
          <a:stretch>
            <a:fillRect/>
          </a:stretch>
        </p:blipFill>
        <p:spPr bwMode="auto">
          <a:xfrm>
            <a:off x="6691312" y="1981200"/>
            <a:ext cx="24526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6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91" y="609601"/>
            <a:ext cx="467590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0668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Central Processing Unit (CPU)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The Central Processing Unit (CPU) is the electronic circuit responsible for executing the instructions of a computer program.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It is sometimes referred to as the microprocessor or processor.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60285"/>
              </p:ext>
            </p:extLst>
          </p:nvPr>
        </p:nvGraphicFramePr>
        <p:xfrm>
          <a:off x="152400" y="4191000"/>
          <a:ext cx="5486400" cy="27103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9350"/>
                <a:gridCol w="1717400"/>
                <a:gridCol w="333965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1100" u="none" strike="noStrike" dirty="0">
                          <a:effectLst/>
                          <a:hlinkClick r:id="rId3"/>
                        </a:rPr>
                        <a:t>MAR</a:t>
                      </a:r>
                      <a:endParaRPr lang="en-US" sz="11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3"/>
                        </a:rPr>
                        <a:t>Memory Address Register</a:t>
                      </a:r>
                      <a:endParaRPr lang="en-US" sz="14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Holds the memory location of data that needs to be accessed</a:t>
                      </a:r>
                    </a:p>
                  </a:txBody>
                  <a:tcPr marL="63111" marR="63111" marT="63111" marB="63111" anchor="ctr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100" u="none" strike="noStrike" dirty="0">
                          <a:effectLst/>
                          <a:hlinkClick r:id="rId4"/>
                        </a:rPr>
                        <a:t>MDR</a:t>
                      </a:r>
                      <a:endParaRPr lang="en-US" sz="11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4"/>
                        </a:rPr>
                        <a:t>Memory Data Register</a:t>
                      </a:r>
                      <a:endParaRPr lang="en-US" sz="14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Holds data that is being transferred to or from memory</a:t>
                      </a:r>
                    </a:p>
                  </a:txBody>
                  <a:tcPr marL="63111" marR="63111" marT="63111" marB="63111" anchor="ctr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effectLst/>
                          <a:hlinkClick r:id="rId5"/>
                        </a:rPr>
                        <a:t>AC</a:t>
                      </a:r>
                      <a:endParaRPr lang="en-US" sz="1100" u="none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5"/>
                        </a:rPr>
                        <a:t>Accumulator</a:t>
                      </a:r>
                      <a:endParaRPr lang="en-US" sz="14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Where intermediate arithmetic and logic results are stored</a:t>
                      </a:r>
                    </a:p>
                  </a:txBody>
                  <a:tcPr marL="63111" marR="63111" marT="63111" marB="63111" anchor="ctr"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effectLst/>
                          <a:hlinkClick r:id="rId6"/>
                        </a:rPr>
                        <a:t>PC</a:t>
                      </a:r>
                      <a:endParaRPr lang="en-US" sz="1100" u="none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6"/>
                        </a:rPr>
                        <a:t>Program Counter</a:t>
                      </a:r>
                      <a:endParaRPr lang="en-US" sz="14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Contains the address of the next instruction to be executed</a:t>
                      </a:r>
                    </a:p>
                  </a:txBody>
                  <a:tcPr marL="63111" marR="63111" marT="63111" marB="63111" anchor="ctr"/>
                </a:tc>
              </a:tr>
              <a:tr h="376698"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effectLst/>
                          <a:hlinkClick r:id="rId7"/>
                        </a:rPr>
                        <a:t>CIR</a:t>
                      </a:r>
                      <a:endParaRPr lang="en-US" sz="1100" u="none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7"/>
                        </a:rPr>
                        <a:t>Current Instruction Register</a:t>
                      </a:r>
                      <a:endParaRPr lang="en-US" sz="1400" u="none" dirty="0">
                        <a:effectLst/>
                      </a:endParaRPr>
                    </a:p>
                  </a:txBody>
                  <a:tcPr marL="63111" marR="63111" marT="63111" marB="63111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Contains the current instruction during processing</a:t>
                      </a:r>
                    </a:p>
                  </a:txBody>
                  <a:tcPr marL="63111" marR="63111" marT="63111" marB="63111" anchor="ctr"/>
                </a:tc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768" y="2752635"/>
            <a:ext cx="523103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C00000"/>
                </a:solidFill>
                <a:latin typeface="Arial Narrow" pitchFamily="34" charset="0"/>
              </a:rPr>
              <a:t>Registers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cs typeface="Arial" pitchFamily="34" charset="0"/>
              </a:rPr>
              <a:t>Registers are high speed storage areas in the CPU.  All data must be stored in a register before it can be processed.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5000" y="4324694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 Narrow" pitchFamily="34" charset="0"/>
              </a:rPr>
              <a:t>Arithmetic and Logic Unit (ALU)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Arial Narrow" pitchFamily="34" charset="0"/>
              </a:rPr>
              <a:t>The ALU allows arithmetic (add, subtract </a:t>
            </a:r>
            <a:r>
              <a:rPr lang="en-US" dirty="0" err="1">
                <a:latin typeface="Arial Narrow" pitchFamily="34" charset="0"/>
              </a:rPr>
              <a:t>etc</a:t>
            </a:r>
            <a:r>
              <a:rPr lang="en-US" dirty="0">
                <a:latin typeface="Arial Narrow" pitchFamily="34" charset="0"/>
              </a:rPr>
              <a:t>) and logic (AND, OR, NOT </a:t>
            </a:r>
            <a:r>
              <a:rPr lang="en-US" dirty="0" err="1">
                <a:latin typeface="Arial Narrow" pitchFamily="34" charset="0"/>
              </a:rPr>
              <a:t>etc</a:t>
            </a:r>
            <a:r>
              <a:rPr lang="en-US" dirty="0">
                <a:latin typeface="Arial Narrow" pitchFamily="34" charset="0"/>
              </a:rPr>
              <a:t>) operations to be carried out.</a:t>
            </a: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1371600" y="82924"/>
            <a:ext cx="7772400" cy="526676"/>
          </a:xfrm>
          <a:prstGeom prst="rect">
            <a:avLst/>
          </a:prstGeom>
        </p:spPr>
        <p:txBody>
          <a:bodyPr vert="horz" lIns="82058" tIns="15386" rIns="82058" bIns="41029"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397" algn="l">
              <a:spcBef>
                <a:spcPts val="121"/>
              </a:spcBef>
              <a:defRPr/>
            </a:pP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         THE </a:t>
            </a:r>
            <a:r>
              <a:rPr lang="en-US" sz="3200" b="1" spc="13" dirty="0" smtClean="0">
                <a:solidFill>
                  <a:srgbClr val="00B050"/>
                </a:solidFill>
                <a:latin typeface="Arial Narrow" pitchFamily="34" charset="0"/>
              </a:rPr>
              <a:t>VON </a:t>
            </a: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NEUMANN</a:t>
            </a:r>
            <a:r>
              <a:rPr lang="en-US" sz="3200" b="1" spc="-76" dirty="0" smtClean="0">
                <a:solidFill>
                  <a:srgbClr val="00B050"/>
                </a:solidFill>
                <a:latin typeface="Arial Narrow" pitchFamily="34" charset="0"/>
              </a:rPr>
              <a:t> </a:t>
            </a:r>
            <a:r>
              <a:rPr lang="en-US" sz="3200" b="1" spc="18" dirty="0" smtClean="0">
                <a:solidFill>
                  <a:srgbClr val="00B050"/>
                </a:solidFill>
                <a:latin typeface="Arial Narrow" pitchFamily="34" charset="0"/>
              </a:rPr>
              <a:t>MODEL</a:t>
            </a:r>
            <a:endParaRPr lang="en-US" sz="3200" dirty="0">
              <a:solidFill>
                <a:srgbClr val="00B05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9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ctrTitle"/>
          </p:nvPr>
        </p:nvSpPr>
        <p:spPr>
          <a:xfrm>
            <a:off x="1371600" y="9378"/>
            <a:ext cx="7772400" cy="14700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6600"/>
                </a:solidFill>
                <a:latin typeface="Arial" charset="0"/>
                <a:cs typeface="Arial" charset="0"/>
              </a:rPr>
              <a:t>ARITHMETIC LOGIC SHIFT UNIT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9" y="1709736"/>
            <a:ext cx="74580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1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78962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286000" y="781928"/>
            <a:ext cx="533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006600"/>
                </a:solidFill>
                <a:latin typeface="Arial Narrow" pitchFamily="34" charset="0"/>
              </a:rPr>
              <a:t>FUNCTIONAL TABLE FOR ARITHMETIC LOGICAL SHIFT UNIT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7312" r="3523" b="13635"/>
          <a:stretch>
            <a:fillRect/>
          </a:stretch>
        </p:blipFill>
        <p:spPr bwMode="auto">
          <a:xfrm>
            <a:off x="1477963" y="1031875"/>
            <a:ext cx="7239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2943" r="2225" b="12943"/>
          <a:stretch>
            <a:fillRect/>
          </a:stretch>
        </p:blipFill>
        <p:spPr bwMode="auto">
          <a:xfrm>
            <a:off x="1504926" y="3894408"/>
            <a:ext cx="7162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5352</Words>
  <Application>Microsoft Office PowerPoint</Application>
  <PresentationFormat>On-screen Show (4:3)</PresentationFormat>
  <Paragraphs>1082</Paragraphs>
  <Slides>92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SCSA1402-COMPUTER ARCHITECTURE AND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AND STRUCTURAL UNITS OF A COMPUTER</vt:lpstr>
      <vt:lpstr>PowerPoint Presentation</vt:lpstr>
      <vt:lpstr>CPU ORGANIZATION</vt:lpstr>
      <vt:lpstr>THE VON NEUMANN MODEL</vt:lpstr>
      <vt:lpstr>THE VON NEUMANN MODEL Contd. </vt:lpstr>
      <vt:lpstr>PowerPoint Presentation</vt:lpstr>
      <vt:lpstr>PowerPoint Presentation</vt:lpstr>
      <vt:lpstr>PowerPoint Presentation</vt:lpstr>
      <vt:lpstr> Central Processing Unit (CPU) </vt:lpstr>
      <vt:lpstr>CENTRAL  PROCESSING UNIT (CPU)</vt:lpstr>
      <vt:lpstr>MAJOR  COMPONENTS  OF  CPU</vt:lpstr>
      <vt:lpstr>GENERAL  REGISTER  ORGANIZATION</vt:lpstr>
      <vt:lpstr>GENERAL REGISTER ORGANIZATIONS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REVERSE  POLISH  NOTATION (RPN)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MICROOPERATIONS</vt:lpstr>
      <vt:lpstr>ARITHMETIC MICROOPERATIONS </vt:lpstr>
      <vt:lpstr>PowerPoint Presentation</vt:lpstr>
      <vt:lpstr>BINARY ADDER </vt:lpstr>
      <vt:lpstr>PowerPoint Presentation</vt:lpstr>
      <vt:lpstr>ADDER-SUBTRACTOR</vt:lpstr>
      <vt:lpstr>PowerPoint Presentation</vt:lpstr>
      <vt:lpstr>BINARY INCREMENTER</vt:lpstr>
      <vt:lpstr>ARITHMETIC CIRCUIT</vt:lpstr>
      <vt:lpstr>4 BIT ARITHMETIC CIRCUIT</vt:lpstr>
      <vt:lpstr>ARITHMETIC CIRCUIT FUNCTION TABLE</vt:lpstr>
      <vt:lpstr>LOGICAL MICROOPERATIONS</vt:lpstr>
      <vt:lpstr>TRUTH TABLE FOR 16  2-VARIABLE FUNCTION </vt:lpstr>
      <vt:lpstr>SIXTEEN LOGICAL MICROOPERATIONS</vt:lpstr>
      <vt:lpstr>PowerPoint Presentation</vt:lpstr>
      <vt:lpstr>ONE STAGE OF A LOGIC CIRCUIT</vt:lpstr>
      <vt:lpstr>SHIFT MICROOPERATIONS</vt:lpstr>
      <vt:lpstr>PowerPoint Presentation</vt:lpstr>
      <vt:lpstr>Arithmetic Shift Right</vt:lpstr>
      <vt:lpstr>4-BIT COMBINATIONAL CIRCUIT SHIFTER</vt:lpstr>
      <vt:lpstr>ARITHMETIC LOGIC SHIFT UNIT</vt:lpstr>
      <vt:lpstr>PowerPoint Presentation</vt:lpstr>
      <vt:lpstr>FUNCTIONAL TABLE FOR ARITHMETIC LOGICAL SHIFT UNIT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</dc:creator>
  <cp:lastModifiedBy>emi</cp:lastModifiedBy>
  <cp:revision>132</cp:revision>
  <dcterms:created xsi:type="dcterms:W3CDTF">2021-02-21T15:37:41Z</dcterms:created>
  <dcterms:modified xsi:type="dcterms:W3CDTF">2022-01-10T03:03:34Z</dcterms:modified>
</cp:coreProperties>
</file>